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sldIdLst>
    <p:sldId id="257" r:id="rId2"/>
    <p:sldId id="258" r:id="rId3"/>
    <p:sldId id="259" r:id="rId4"/>
    <p:sldId id="260" r:id="rId5"/>
    <p:sldId id="261" r:id="rId6"/>
    <p:sldId id="307" r:id="rId7"/>
    <p:sldId id="262" r:id="rId8"/>
    <p:sldId id="274" r:id="rId9"/>
    <p:sldId id="276" r:id="rId10"/>
    <p:sldId id="277" r:id="rId11"/>
    <p:sldId id="279" r:id="rId12"/>
    <p:sldId id="282" r:id="rId13"/>
    <p:sldId id="284" r:id="rId14"/>
    <p:sldId id="285" r:id="rId15"/>
    <p:sldId id="287" r:id="rId16"/>
    <p:sldId id="288" r:id="rId17"/>
    <p:sldId id="313" r:id="rId18"/>
    <p:sldId id="294" r:id="rId19"/>
    <p:sldId id="293" r:id="rId20"/>
    <p:sldId id="312" r:id="rId21"/>
    <p:sldId id="299" r:id="rId22"/>
    <p:sldId id="314" r:id="rId23"/>
    <p:sldId id="301" r:id="rId24"/>
    <p:sldId id="317" r:id="rId25"/>
    <p:sldId id="318" r:id="rId26"/>
    <p:sldId id="305" r:id="rId27"/>
    <p:sldId id="315" r:id="rId28"/>
    <p:sldId id="316" r:id="rId29"/>
    <p:sldId id="319" r:id="rId30"/>
    <p:sldId id="320" r:id="rId31"/>
    <p:sldId id="308" r:id="rId32"/>
    <p:sldId id="321" r:id="rId33"/>
    <p:sldId id="309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A0CDE40-1EA7-27D7-658F-F806EA3109CA}" name="Boelter, Eric" initials="EB" userId="S::eric.boelter@seattlechildrens.org::d20cda50-eb89-46fc-9388-61b7395e651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7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32" autoAdjust="0"/>
    <p:restoredTop sz="94673" autoAdjust="0"/>
  </p:normalViewPr>
  <p:slideViewPr>
    <p:cSldViewPr snapToGrid="0">
      <p:cViewPr varScale="1">
        <p:scale>
          <a:sx n="102" d="100"/>
          <a:sy n="102" d="100"/>
        </p:scale>
        <p:origin x="528" y="108"/>
      </p:cViewPr>
      <p:guideLst/>
    </p:cSldViewPr>
  </p:slideViewPr>
  <p:outlineViewPr>
    <p:cViewPr>
      <p:scale>
        <a:sx n="33" d="100"/>
        <a:sy n="33" d="100"/>
      </p:scale>
      <p:origin x="0" y="-499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50" d="100"/>
        <a:sy n="150" d="100"/>
      </p:scale>
      <p:origin x="0" y="-378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F0FB8A-3DA1-43CE-B60D-6DFAFE31BF8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B59F64-BF40-4C3A-B749-11325FF7F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474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B59F64-BF40-4C3A-B749-11325FF7FDA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1450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4A54B-C2CC-342E-6121-032B9A080D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96207B-73F9-B84A-F792-E94447B2F9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2A35B1-BE24-0FA5-554F-51E869A3A5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C49A32-CD29-ECD5-09D1-734817AF1D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B59F64-BF40-4C3A-B749-11325FF7FDA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6210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F648F-0748-86CF-0AD6-DB530187E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A4E51E-013B-8937-8734-04A5EB561C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1AC6B1-5236-1B68-C7D7-DFB9024238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B210BE-69B9-AD73-186E-C715B0A07B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B59F64-BF40-4C3A-B749-11325FF7FDA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5017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79CC55-F345-C260-F985-5D2FAFF0A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EBFC0A-5C7F-A16A-3C4D-143103EF13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7B240E-F72A-8D09-FAFC-98F1577EED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37E48D-97E4-5457-20BC-7DB9673682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B59F64-BF40-4C3A-B749-11325FF7FDA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4183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D2386-7391-CAA5-7E67-CD7F41CF0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E187BD-910B-8DC9-4431-FE3B5551E6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27AFF6-D2E1-1D17-0F3A-CB625AD137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1EBE2C-BA98-B439-73B5-15A0491A8C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B59F64-BF40-4C3A-B749-11325FF7FDA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9378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B59F64-BF40-4C3A-B749-11325FF7FDAF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6587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B59F64-BF40-4C3A-B749-11325FF7FDAF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079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A885B-52C6-578B-0139-B1E9219EB5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CE26E0-C85A-8334-ACB7-B62FA4A552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F768C3-7CA8-4C6F-197D-9FB5097CD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8E264-BD2F-4C46-8795-597D27E033FC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C46164-22D8-416E-F51E-5ED59A29F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7E028D-9CD5-C20A-B8D9-E05BDE101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59DAF-E68B-384A-8B2B-080301A35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167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F72F5-7067-E8EC-8F03-06797EE55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A8B576-1D15-80F6-F026-52812C862C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3221BB-E40D-F031-C31D-A3D5AB66A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8E264-BD2F-4C46-8795-597D27E033FC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7A2B2D-52F1-C34B-5E3F-30EC6B157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C4B21E-B754-46C0-96A3-F3483634B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59DAF-E68B-384A-8B2B-080301A35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944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0E58A-2B0B-0A2A-6A59-FE8139C36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BD0588-3A97-085E-809F-6E59987950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1BD281-45B2-0B29-9DB7-D395CE1AA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8E264-BD2F-4C46-8795-597D27E033FC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8B1BE4-9553-616A-19FE-710BD56C6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578612-A810-12B3-FB62-24A32700E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59DAF-E68B-384A-8B2B-080301A35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108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27559-AF39-1EC1-19CA-B8A769191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06AD6-E411-A01A-EEE6-8F63E05A5E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507C97-66BA-B47F-C8B2-466E546C47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CF0B55-3356-FE6C-0C6A-D6B394427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8E264-BD2F-4C46-8795-597D27E033FC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04B8D7-6028-7750-75DB-086B2A639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591A43-A357-3399-3364-5C1BC42A8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59DAF-E68B-384A-8B2B-080301A35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289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26192-2CBD-650A-7AE0-087C61FE9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76E4B0-222A-BA08-5813-18A4A14C7C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B34F4E-CE97-D73E-A8C4-0C0CFE09B9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24C69E-CF9E-E026-72E7-3C958A424F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E3D655-00E6-56DA-6BBB-BA86E8CCC7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CE7B72-88B9-B98B-C6A2-DBC57EBFC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8E264-BD2F-4C46-8795-597D27E033FC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6B286E-B601-B1A6-D501-7D1F8FAC8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90CC76-6125-B817-61B9-44332811A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59DAF-E68B-384A-8B2B-080301A35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28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4DB8D-EBE8-57CE-DD11-7CA2CED66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733956-3CAA-209F-1CC5-356A16930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8E264-BD2F-4C46-8795-597D27E033FC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7E6FD7-314C-55E4-B45D-62C39B015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D31678-1577-58CF-E662-927E16B1A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59DAF-E68B-384A-8B2B-080301A35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580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2D424E-1915-07BC-A913-83379B930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8E264-BD2F-4C46-8795-597D27E033FC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C127C7-B11C-C57A-BEF6-EDEA0BDD2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AC6FE7-A748-FC50-E37C-D1A89FFE4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59DAF-E68B-384A-8B2B-080301A35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194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37C50-20EC-CD34-9224-E0FB77E15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7DDAD5-561B-8057-D695-DC556A6F4B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ACFC74-D65E-5AB6-788A-CC6E324199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435039-9A49-D5C9-1473-9CC1E7385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8E264-BD2F-4C46-8795-597D27E033FC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1EFACE-CB27-5939-DD74-CE2EE07D6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24F4BE-CF91-53DD-4355-FD1FA24DE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59DAF-E68B-384A-8B2B-080301A35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332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F469D-63F7-E223-7BA8-FD44C6831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14C00B-7752-37E9-700E-15342305EF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4DB8A1-2329-1574-C532-6561FAE531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12E1CB-26F3-9131-CC0E-8611FB70D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8E264-BD2F-4C46-8795-597D27E033FC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7947C4-0615-8AE4-0291-7E6C1CBFB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3973E5-1DC0-E0DF-3073-7637CBCA6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59DAF-E68B-384A-8B2B-080301A35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355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A6841-5A13-FFC7-E2CF-20F9F6E3E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B78899-4E73-C7BC-A57D-13E947C6F2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63F71F-649F-86D4-52C4-8F9273B0C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8E264-BD2F-4C46-8795-597D27E033FC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A3E028-B2AB-86A3-5DAE-828B0336E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301B81-1579-E587-D894-848783027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59DAF-E68B-384A-8B2B-080301A35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044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8BC98C-06FC-7A99-7DE9-2E592C7445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5F7EFE-A11C-5B0C-78A4-8B219E7350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9709FD-2100-C98D-48C7-E686A756A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8E264-BD2F-4C46-8795-597D27E033FC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9C713D-456F-9F47-D148-92D641CEC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F569A0-B5D3-C989-FF92-3F9B30461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59DAF-E68B-384A-8B2B-080301A35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906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B3C525-6083-0D88-7A3D-ED72208B0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7E8964-5C22-C1DF-F299-68BA9DAA6F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FEB8A9-6722-F754-3571-2995239081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B8E264-BD2F-4C46-8795-597D27E033FC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DE45C2-6F41-9EF7-5EF2-B445920527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17082A-C4BF-CB10-268E-E68B442070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959DAF-E68B-384A-8B2B-080301A35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674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07/978-3-319-39724-5_16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hyperlink" Target="https://doi.org/10.1901/jaba.2003.36-40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5FEBC-BD34-4CDA-8E38-E53E632CB0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5614" y="1709218"/>
            <a:ext cx="9144000" cy="2387600"/>
          </a:xfrm>
        </p:spPr>
        <p:txBody>
          <a:bodyPr>
            <a:noAutofit/>
          </a:bodyPr>
          <a:lstStyle/>
          <a:p>
            <a:r>
              <a:rPr lang="en-US" sz="4800" dirty="0"/>
              <a:t>Bio-Behavioral Model to Assess and Treat Severe Complex Challenging Behavior: Application and Empirical Evidence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4B74C5-A746-3F19-C8C5-657790982B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96818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/>
              <a:t>Eric Boelter, PhD, BCBA-D, Clinical Director, Biobehavioral Inpatient Program, Seattle Children’s Hospital</a:t>
            </a:r>
          </a:p>
          <a:p>
            <a:r>
              <a:rPr lang="en-US" dirty="0"/>
              <a:t> Clinical Professor, University of Washington School of Medicine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A19527-26B9-6D51-EAC5-665FFBA9E6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7850" y="304712"/>
            <a:ext cx="2543528" cy="9689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B1E54C2-9E1D-D03B-871B-FB23D15CE26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5258" y="5752580"/>
            <a:ext cx="3246120" cy="8503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5B8FAFC-A428-DA69-8AD0-BF83E1F04E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987" y="5823500"/>
            <a:ext cx="3343742" cy="89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104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95F84-1187-A9DA-9D5F-16A3DDBC4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8350956" cy="1325563"/>
          </a:xfrm>
        </p:spPr>
        <p:txBody>
          <a:bodyPr>
            <a:normAutofit/>
          </a:bodyPr>
          <a:lstStyle/>
          <a:p>
            <a:r>
              <a:rPr lang="en-US" sz="4000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A985AC-C8F0-D367-9E08-ECE75236A8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Brief Review of Bio-behavioral model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Review how model is applied in an inpatient setting focused on BCBA role</a:t>
            </a:r>
          </a:p>
          <a:p>
            <a:pPr marL="514350" indent="-514350">
              <a:buFont typeface="+mj-lt"/>
              <a:buAutoNum type="arabicPeriod"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Times New Roman"/>
              </a:rPr>
              <a:t>Discuss how model uses evidence-based behavior analytic research in clinical practice and why it is important for BCBAs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027755-739D-9289-A762-1FB709034E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7850" y="304712"/>
            <a:ext cx="2543528" cy="968963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60935E4-11FB-F889-7A22-ADEFC36B53B3}"/>
              </a:ext>
            </a:extLst>
          </p:cNvPr>
          <p:cNvCxnSpPr/>
          <p:nvPr/>
        </p:nvCxnSpPr>
        <p:spPr>
          <a:xfrm>
            <a:off x="838200" y="1690688"/>
            <a:ext cx="7021688" cy="0"/>
          </a:xfrm>
          <a:prstGeom prst="line">
            <a:avLst/>
          </a:prstGeom>
          <a:ln>
            <a:solidFill>
              <a:srgbClr val="0067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794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E9CC69-0969-A579-C60A-2470F898FD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3B1ED-9D74-5C81-6D4A-1648700E8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8350956" cy="1325563"/>
          </a:xfrm>
        </p:spPr>
        <p:txBody>
          <a:bodyPr>
            <a:normAutofit/>
          </a:bodyPr>
          <a:lstStyle/>
          <a:p>
            <a:r>
              <a:rPr lang="en-US" sz="4000" dirty="0"/>
              <a:t>Youth Admitted to Bio-Behavioral Inpatient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C69EC-174A-1BA4-591E-E570AA12B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Children with developmental and intellectual delays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Primary concern is severe disruptive behavior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Disruptive behavior a barrier to the child receiving other services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Moderate to severe language delays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Often have medical complications and/or are on several psychiatric or other medications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2DB827-D0EA-D209-5D73-1E43F6E160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7850" y="304712"/>
            <a:ext cx="2543528" cy="968963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AA521B6-F9CA-A905-F143-6E39D2EA5494}"/>
              </a:ext>
            </a:extLst>
          </p:cNvPr>
          <p:cNvCxnSpPr/>
          <p:nvPr/>
        </p:nvCxnSpPr>
        <p:spPr>
          <a:xfrm>
            <a:off x="838200" y="1690688"/>
            <a:ext cx="7021688" cy="0"/>
          </a:xfrm>
          <a:prstGeom prst="line">
            <a:avLst/>
          </a:prstGeom>
          <a:ln>
            <a:solidFill>
              <a:srgbClr val="0067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746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6E4A8-8E2F-54A9-E3BF-EE5FC036A5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BA178-CDEF-838C-BC98-2B59DE692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8350956" cy="1325563"/>
          </a:xfrm>
        </p:spPr>
        <p:txBody>
          <a:bodyPr>
            <a:noAutofit/>
          </a:bodyPr>
          <a:lstStyle/>
          <a:p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Raising the Bar: Growth of Specialized Hospital Psychiatric Units for Youths with Neurodevelopmental Disabilities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Siegel et al. (2025). Psychiatric Services</a:t>
            </a:r>
            <a:endParaRPr lang="en-US" sz="4000" dirty="0">
              <a:latin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B60788-766D-D9C6-F3A8-CC82071490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7850" y="304712"/>
            <a:ext cx="2543528" cy="968963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729EC95-B603-0B11-D1F7-5E6722A6553F}"/>
              </a:ext>
            </a:extLst>
          </p:cNvPr>
          <p:cNvCxnSpPr/>
          <p:nvPr/>
        </p:nvCxnSpPr>
        <p:spPr>
          <a:xfrm>
            <a:off x="838200" y="1690688"/>
            <a:ext cx="7021688" cy="0"/>
          </a:xfrm>
          <a:prstGeom prst="line">
            <a:avLst/>
          </a:prstGeom>
          <a:ln>
            <a:solidFill>
              <a:srgbClr val="0067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FE6CAC37-A320-E24C-717A-D02FF86D95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7163" y="1837357"/>
            <a:ext cx="8257674" cy="4892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376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4FEC8-9EA7-66BD-45AC-05407BA53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F1DF1-D922-EE6A-F3B0-48862BCC5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8350956" cy="1325563"/>
          </a:xfrm>
        </p:spPr>
        <p:txBody>
          <a:bodyPr>
            <a:normAutofit/>
          </a:bodyPr>
          <a:lstStyle/>
          <a:p>
            <a:r>
              <a:rPr lang="en-US" sz="4000" dirty="0"/>
              <a:t>Characteristics of Bio Bx Teams (N=13)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19F0F0-4A43-B66F-8302-40A201E38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7850" y="304712"/>
            <a:ext cx="2543528" cy="968963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C57C81F-98DF-0D19-3658-53A5D48A5DC8}"/>
              </a:ext>
            </a:extLst>
          </p:cNvPr>
          <p:cNvCxnSpPr/>
          <p:nvPr/>
        </p:nvCxnSpPr>
        <p:spPr>
          <a:xfrm>
            <a:off x="838200" y="1690688"/>
            <a:ext cx="7021688" cy="0"/>
          </a:xfrm>
          <a:prstGeom prst="line">
            <a:avLst/>
          </a:prstGeom>
          <a:ln>
            <a:solidFill>
              <a:srgbClr val="0067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8322981A-544F-E2AB-8C6C-DC4DA4BABF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6427233"/>
              </p:ext>
            </p:extLst>
          </p:nvPr>
        </p:nvGraphicFramePr>
        <p:xfrm>
          <a:off x="838200" y="1364114"/>
          <a:ext cx="8207376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3688">
                  <a:extLst>
                    <a:ext uri="{9D8B030D-6E8A-4147-A177-3AD203B41FA5}">
                      <a16:colId xmlns:a16="http://schemas.microsoft.com/office/drawing/2014/main" val="1665250045"/>
                    </a:ext>
                  </a:extLst>
                </a:gridCol>
                <a:gridCol w="4103688">
                  <a:extLst>
                    <a:ext uri="{9D8B030D-6E8A-4147-A177-3AD203B41FA5}">
                      <a16:colId xmlns:a16="http://schemas.microsoft.com/office/drawing/2014/main" val="794907052"/>
                    </a:ext>
                  </a:extLst>
                </a:gridCol>
              </a:tblGrid>
              <a:tr h="333308">
                <a:tc>
                  <a:txBody>
                    <a:bodyPr/>
                    <a:lstStyle/>
                    <a:p>
                      <a:r>
                        <a:rPr lang="en-US" dirty="0"/>
                        <a:t>Discipline (Core Team)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Percent of </a:t>
                      </a:r>
                      <a:r>
                        <a:rPr lang="en-US" dirty="0" err="1"/>
                        <a:t>Biobx</a:t>
                      </a:r>
                      <a:r>
                        <a:rPr lang="en-US" dirty="0"/>
                        <a:t> Units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198938"/>
                  </a:ext>
                </a:extLst>
              </a:tr>
              <a:tr h="333308">
                <a:tc>
                  <a:txBody>
                    <a:bodyPr/>
                    <a:lstStyle/>
                    <a:p>
                      <a:r>
                        <a:rPr lang="en-US" dirty="0"/>
                        <a:t>Child Psychiatry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5592950"/>
                  </a:ext>
                </a:extLst>
              </a:tr>
              <a:tr h="333308">
                <a:tc>
                  <a:txBody>
                    <a:bodyPr/>
                    <a:lstStyle/>
                    <a:p>
                      <a:r>
                        <a:rPr lang="en-US" dirty="0"/>
                        <a:t>Social 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356582"/>
                  </a:ext>
                </a:extLst>
              </a:tr>
              <a:tr h="333308">
                <a:tc>
                  <a:txBody>
                    <a:bodyPr/>
                    <a:lstStyle/>
                    <a:p>
                      <a:r>
                        <a:rPr lang="en-US" dirty="0"/>
                        <a:t>BCBA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026739"/>
                  </a:ext>
                </a:extLst>
              </a:tr>
              <a:tr h="333308">
                <a:tc>
                  <a:txBody>
                    <a:bodyPr/>
                    <a:lstStyle/>
                    <a:p>
                      <a:r>
                        <a:rPr lang="en-US" dirty="0"/>
                        <a:t>Psychologist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459875"/>
                  </a:ext>
                </a:extLst>
              </a:tr>
              <a:tr h="333308">
                <a:tc>
                  <a:txBody>
                    <a:bodyPr/>
                    <a:lstStyle/>
                    <a:p>
                      <a:r>
                        <a:rPr lang="en-US" dirty="0"/>
                        <a:t>SLP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367683"/>
                  </a:ext>
                </a:extLst>
              </a:tr>
              <a:tr h="333308">
                <a:tc>
                  <a:txBody>
                    <a:bodyPr/>
                    <a:lstStyle/>
                    <a:p>
                      <a:r>
                        <a:rPr lang="en-US" dirty="0"/>
                        <a:t>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093410"/>
                  </a:ext>
                </a:extLst>
              </a:tr>
              <a:tr h="333308">
                <a:tc>
                  <a:txBody>
                    <a:bodyPr/>
                    <a:lstStyle/>
                    <a:p>
                      <a:r>
                        <a:rPr lang="en-US" dirty="0"/>
                        <a:t>Spec Education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144405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B780ECC-7E52-B5F1-A5F1-13A5481674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8286665"/>
              </p:ext>
            </p:extLst>
          </p:nvPr>
        </p:nvGraphicFramePr>
        <p:xfrm>
          <a:off x="838200" y="4433339"/>
          <a:ext cx="8207374" cy="23132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3687">
                  <a:extLst>
                    <a:ext uri="{9D8B030D-6E8A-4147-A177-3AD203B41FA5}">
                      <a16:colId xmlns:a16="http://schemas.microsoft.com/office/drawing/2014/main" val="958074707"/>
                    </a:ext>
                  </a:extLst>
                </a:gridCol>
                <a:gridCol w="4103687">
                  <a:extLst>
                    <a:ext uri="{9D8B030D-6E8A-4147-A177-3AD203B41FA5}">
                      <a16:colId xmlns:a16="http://schemas.microsoft.com/office/drawing/2014/main" val="1007563265"/>
                    </a:ext>
                  </a:extLst>
                </a:gridCol>
              </a:tblGrid>
              <a:tr h="484414">
                <a:tc>
                  <a:txBody>
                    <a:bodyPr/>
                    <a:lstStyle/>
                    <a:p>
                      <a:r>
                        <a:rPr lang="en-US" dirty="0"/>
                        <a:t>Discipline (Available Consult)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Percent of </a:t>
                      </a:r>
                      <a:r>
                        <a:rPr lang="en-US" dirty="0" err="1"/>
                        <a:t>Biobx</a:t>
                      </a:r>
                      <a:r>
                        <a:rPr lang="en-US" dirty="0"/>
                        <a:t> Units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196869"/>
                  </a:ext>
                </a:extLst>
              </a:tr>
              <a:tr h="310025">
                <a:tc>
                  <a:txBody>
                    <a:bodyPr/>
                    <a:lstStyle/>
                    <a:p>
                      <a:r>
                        <a:rPr lang="en-US" dirty="0"/>
                        <a:t>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632206"/>
                  </a:ext>
                </a:extLst>
              </a:tr>
              <a:tr h="310025">
                <a:tc>
                  <a:txBody>
                    <a:bodyPr/>
                    <a:lstStyle/>
                    <a:p>
                      <a:r>
                        <a:rPr lang="en-US" dirty="0"/>
                        <a:t>Neurologists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455358"/>
                  </a:ext>
                </a:extLst>
              </a:tr>
              <a:tr h="310025">
                <a:tc>
                  <a:txBody>
                    <a:bodyPr/>
                    <a:lstStyle/>
                    <a:p>
                      <a:r>
                        <a:rPr lang="en-US" dirty="0"/>
                        <a:t>GI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901728"/>
                  </a:ext>
                </a:extLst>
              </a:tr>
              <a:tr h="310025">
                <a:tc>
                  <a:txBody>
                    <a:bodyPr/>
                    <a:lstStyle/>
                    <a:p>
                      <a:r>
                        <a:rPr lang="en-US" dirty="0"/>
                        <a:t>Genetics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570405"/>
                  </a:ext>
                </a:extLst>
              </a:tr>
              <a:tr h="310025">
                <a:tc>
                  <a:txBody>
                    <a:bodyPr/>
                    <a:lstStyle/>
                    <a:p>
                      <a:r>
                        <a:rPr lang="en-US" dirty="0"/>
                        <a:t>Pediatricians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0210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680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EA6BCD-CC1C-77FA-8A0C-D042F8F67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14A86-63E5-9FF9-7589-4E8F5E057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463844" cy="1325563"/>
          </a:xfrm>
        </p:spPr>
        <p:txBody>
          <a:bodyPr>
            <a:noAutofit/>
          </a:bodyPr>
          <a:lstStyle/>
          <a:p>
            <a:r>
              <a:rPr lang="en-US" sz="4000" b="1" dirty="0"/>
              <a:t>Clinical Relevance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861FCC-8B36-DF9E-E487-5A22DF5DF9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5765"/>
            <a:ext cx="10515600" cy="4815807"/>
          </a:xfrm>
        </p:spPr>
        <p:txBody>
          <a:bodyPr>
            <a:normAutofit/>
          </a:bodyPr>
          <a:lstStyle/>
          <a:p>
            <a:r>
              <a:rPr lang="en-US" sz="3200" dirty="0"/>
              <a:t>Interdisciplinary teams allow for more comprehensive and prescriptive treatment planning and have been well established as improving patient care and family satisfaction (</a:t>
            </a:r>
            <a:r>
              <a:rPr lang="en-US" sz="3200" dirty="0" err="1"/>
              <a:t>Ghebrenhiwet</a:t>
            </a:r>
            <a:r>
              <a:rPr lang="en-US" sz="3200" dirty="0"/>
              <a:t> et al. 2016)</a:t>
            </a:r>
          </a:p>
          <a:p>
            <a:endParaRPr lang="en-US" sz="3200" dirty="0"/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lang="en-US" sz="3200" kern="0" dirty="0">
              <a:solidFill>
                <a:srgbClr val="000000"/>
              </a:solidFill>
              <a:ea typeface="ＭＳ Ｐゴシック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FC4C78-4574-2673-E506-FC180AF14A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7850" y="304712"/>
            <a:ext cx="2543528" cy="968963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8E1916F-72BF-94C6-BAA3-7B60FF6F111C}"/>
              </a:ext>
            </a:extLst>
          </p:cNvPr>
          <p:cNvCxnSpPr/>
          <p:nvPr/>
        </p:nvCxnSpPr>
        <p:spPr>
          <a:xfrm>
            <a:off x="838200" y="1690688"/>
            <a:ext cx="7021688" cy="0"/>
          </a:xfrm>
          <a:prstGeom prst="line">
            <a:avLst/>
          </a:prstGeom>
          <a:ln>
            <a:solidFill>
              <a:srgbClr val="0067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5382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DF34-91B2-6186-E350-6EEC4B927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463844" cy="1325563"/>
          </a:xfrm>
        </p:spPr>
        <p:txBody>
          <a:bodyPr>
            <a:noAutofit/>
          </a:bodyPr>
          <a:lstStyle/>
          <a:p>
            <a:r>
              <a:rPr lang="en-US" sz="3600" dirty="0"/>
              <a:t>Guidelines and Things to Think About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19FC35-1B3B-FE29-4CAB-FC62E6D871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/>
            <a:r>
              <a:rPr lang="en-US" dirty="0">
                <a:cs typeface="Times New Roman" panose="02020603050405020304" pitchFamily="18" charset="0"/>
              </a:rPr>
              <a:t>Initially each team member needs to focus their assessment/treatment on the immediate reduction of the severe behavior as primary goal. </a:t>
            </a:r>
          </a:p>
          <a:p>
            <a:pPr marL="457200" indent="-457200"/>
            <a:endParaRPr lang="en-US" dirty="0">
              <a:cs typeface="Times New Roman" panose="02020603050405020304" pitchFamily="18" charset="0"/>
            </a:endParaRPr>
          </a:p>
          <a:p>
            <a:pPr marL="457200" indent="-457200"/>
            <a:r>
              <a:rPr lang="en-US" dirty="0">
                <a:cs typeface="Times New Roman" panose="02020603050405020304" pitchFamily="18" charset="0"/>
              </a:rPr>
              <a:t>Team members don’t need to do everything. Rely on expertise of other members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49C943-0773-8606-AA0B-D3E5329FF3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7850" y="304712"/>
            <a:ext cx="2543528" cy="968963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17E7E81-26B0-9E96-8FA5-2523EF77279E}"/>
              </a:ext>
            </a:extLst>
          </p:cNvPr>
          <p:cNvCxnSpPr/>
          <p:nvPr/>
        </p:nvCxnSpPr>
        <p:spPr>
          <a:xfrm>
            <a:off x="838200" y="1690688"/>
            <a:ext cx="7021688" cy="0"/>
          </a:xfrm>
          <a:prstGeom prst="line">
            <a:avLst/>
          </a:prstGeom>
          <a:ln>
            <a:solidFill>
              <a:srgbClr val="0067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8770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F7A1AC-A7CD-9E48-9960-30744058D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F795E-25A1-DED9-9781-2864FAD25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463844" cy="1325563"/>
          </a:xfrm>
        </p:spPr>
        <p:txBody>
          <a:bodyPr>
            <a:noAutofit/>
          </a:bodyPr>
          <a:lstStyle/>
          <a:p>
            <a:r>
              <a:rPr lang="en-US" sz="3600" dirty="0"/>
              <a:t>Biobehavioral Treatment Team Roles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02C8D8-BEC5-51A4-1190-DDCF7A5C47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Biologic/Medical: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diagnose/treat underlying psychiatric issues; assess/treat underlying medical complications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Skill-based: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eval/recs communication (SLP); eval/recs sensory/motor- Occupational Therapy (OT)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Behavioral: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understanding/manipulating antecedents/consequences in environment to identify function of severe behavior and evaluate treatment components. 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91D060-2E52-48DB-7EBA-CB556C40F8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7850" y="304712"/>
            <a:ext cx="2543528" cy="968963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477114A-277C-3B4C-5DDC-95D890A3DD87}"/>
              </a:ext>
            </a:extLst>
          </p:cNvPr>
          <p:cNvCxnSpPr/>
          <p:nvPr/>
        </p:nvCxnSpPr>
        <p:spPr>
          <a:xfrm>
            <a:off x="838200" y="1690688"/>
            <a:ext cx="7021688" cy="0"/>
          </a:xfrm>
          <a:prstGeom prst="line">
            <a:avLst/>
          </a:prstGeom>
          <a:ln>
            <a:solidFill>
              <a:srgbClr val="0067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6689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9C347-DF9F-5764-A4B8-12E85A962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142D1-7C13-CA6B-E2C4-968FFD876D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3684" y="1946442"/>
            <a:ext cx="9144000" cy="2387600"/>
          </a:xfrm>
        </p:spPr>
        <p:txBody>
          <a:bodyPr>
            <a:normAutofit/>
          </a:bodyPr>
          <a:lstStyle/>
          <a:p>
            <a:r>
              <a:rPr lang="en-US" sz="5400" dirty="0"/>
              <a:t>Role of the Behavior Analyst</a:t>
            </a:r>
            <a:br>
              <a:rPr lang="en-US" sz="5400" dirty="0"/>
            </a:br>
            <a:br>
              <a:rPr lang="en-US" sz="5400" dirty="0"/>
            </a:br>
            <a:r>
              <a:rPr lang="en-US" sz="5400" dirty="0"/>
              <a:t>Bio-Behavioral Model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71351A-1322-8FBC-429B-DE1D642590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7850" y="304712"/>
            <a:ext cx="2543528" cy="96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3048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E18EAA-8F44-D025-EF26-BE54A7CB8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6A933-1837-3915-E05F-4B41BD76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463844" cy="1325563"/>
          </a:xfrm>
        </p:spPr>
        <p:txBody>
          <a:bodyPr>
            <a:noAutofit/>
          </a:bodyPr>
          <a:lstStyle/>
          <a:p>
            <a:r>
              <a:rPr lang="en-US" sz="3600" dirty="0"/>
              <a:t>Applied Behavior Analysis (ABA)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2EF44D-930D-B281-1C6D-18349B0AB4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15807"/>
          </a:xfrm>
        </p:spPr>
        <p:txBody>
          <a:bodyPr>
            <a:norm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/>
                <a:cs typeface="ＭＳ Ｐゴシック"/>
              </a:rPr>
              <a:t>The process of:</a:t>
            </a:r>
          </a:p>
          <a:p>
            <a:pPr marL="457200" marR="0" lvl="0" indent="-4572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/>
              </a:rPr>
              <a:t>Applying principles of behavior (e.g., reinforcement) to specific behavior</a:t>
            </a:r>
          </a:p>
          <a:p>
            <a:pPr marL="457200" marR="0" lvl="0" indent="-4572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/>
              </a:rPr>
              <a:t>Evaluating whether any changes that occur are indeed due to treatment application (single-case design)</a:t>
            </a:r>
          </a:p>
          <a:p>
            <a:pPr marL="457200" marR="0" lvl="0" indent="-4572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/>
              </a:rPr>
              <a:t>Change socially significant behavior to a meaningful degree </a:t>
            </a:r>
            <a:endParaRPr lang="en-US" sz="3200" kern="0" dirty="0">
              <a:solidFill>
                <a:srgbClr val="000000"/>
              </a:solidFill>
              <a:ea typeface="ＭＳ Ｐゴシック"/>
            </a:endParaRPr>
          </a:p>
          <a:p>
            <a:pPr marL="0" marR="0" lvl="0" indent="0" algn="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/>
              </a:rPr>
              <a:t>Baer, Wolf, &amp; Risley (1968)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527429-7A10-BA97-F4A0-64455251D0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7850" y="304712"/>
            <a:ext cx="2543528" cy="968963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45F0D26-A649-15F4-14C1-DDE7573A48D7}"/>
              </a:ext>
            </a:extLst>
          </p:cNvPr>
          <p:cNvCxnSpPr/>
          <p:nvPr/>
        </p:nvCxnSpPr>
        <p:spPr>
          <a:xfrm>
            <a:off x="838200" y="1690688"/>
            <a:ext cx="7021688" cy="0"/>
          </a:xfrm>
          <a:prstGeom prst="line">
            <a:avLst/>
          </a:prstGeom>
          <a:ln>
            <a:solidFill>
              <a:srgbClr val="0067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63723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453364-8644-20F4-0433-1E8CBC5EE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5CDF9-EF99-A7E5-85A8-81EA773CD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463844" cy="1325563"/>
          </a:xfrm>
        </p:spPr>
        <p:txBody>
          <a:bodyPr>
            <a:noAutofit/>
          </a:bodyPr>
          <a:lstStyle/>
          <a:p>
            <a:r>
              <a:rPr lang="en-US" sz="3600" dirty="0"/>
              <a:t>Behavior-Environment Interaction</a:t>
            </a:r>
          </a:p>
        </p:txBody>
      </p:sp>
      <p:graphicFrame>
        <p:nvGraphicFramePr>
          <p:cNvPr id="14" name="Content Placeholder 13">
            <a:extLst>
              <a:ext uri="{FF2B5EF4-FFF2-40B4-BE49-F238E27FC236}">
                <a16:creationId xmlns:a16="http://schemas.microsoft.com/office/drawing/2014/main" id="{DE9EF67B-2516-EF9F-FC44-BBB03D081D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4905753"/>
              </p:ext>
            </p:extLst>
          </p:nvPr>
        </p:nvGraphicFramePr>
        <p:xfrm>
          <a:off x="4615544" y="1989056"/>
          <a:ext cx="7021689" cy="22000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0563">
                  <a:extLst>
                    <a:ext uri="{9D8B030D-6E8A-4147-A177-3AD203B41FA5}">
                      <a16:colId xmlns:a16="http://schemas.microsoft.com/office/drawing/2014/main" val="1789548434"/>
                    </a:ext>
                  </a:extLst>
                </a:gridCol>
                <a:gridCol w="2340563">
                  <a:extLst>
                    <a:ext uri="{9D8B030D-6E8A-4147-A177-3AD203B41FA5}">
                      <a16:colId xmlns:a16="http://schemas.microsoft.com/office/drawing/2014/main" val="1016381672"/>
                    </a:ext>
                  </a:extLst>
                </a:gridCol>
                <a:gridCol w="2340563">
                  <a:extLst>
                    <a:ext uri="{9D8B030D-6E8A-4147-A177-3AD203B41FA5}">
                      <a16:colId xmlns:a16="http://schemas.microsoft.com/office/drawing/2014/main" val="657937343"/>
                    </a:ext>
                  </a:extLst>
                </a:gridCol>
              </a:tblGrid>
              <a:tr h="220008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Stimulus or Event</a:t>
                      </a:r>
                    </a:p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Antecedent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Response</a:t>
                      </a:r>
                    </a:p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Behavior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Stimulus change</a:t>
                      </a:r>
                    </a:p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Consequence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6483731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AF9C0D9E-4494-983D-6E45-2C9A2B3DC4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7850" y="304712"/>
            <a:ext cx="2543528" cy="968963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71EEBCE-AC57-8ED0-3CA2-5458701D6C16}"/>
              </a:ext>
            </a:extLst>
          </p:cNvPr>
          <p:cNvCxnSpPr/>
          <p:nvPr/>
        </p:nvCxnSpPr>
        <p:spPr>
          <a:xfrm>
            <a:off x="838200" y="1690688"/>
            <a:ext cx="7021688" cy="0"/>
          </a:xfrm>
          <a:prstGeom prst="line">
            <a:avLst/>
          </a:prstGeom>
          <a:ln>
            <a:solidFill>
              <a:srgbClr val="0067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EA2576E-C540-040A-B387-786F8D891F62}"/>
              </a:ext>
            </a:extLst>
          </p:cNvPr>
          <p:cNvCxnSpPr/>
          <p:nvPr/>
        </p:nvCxnSpPr>
        <p:spPr>
          <a:xfrm>
            <a:off x="5834743" y="2917370"/>
            <a:ext cx="0" cy="37229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0499F72-DBB3-A1B8-96B7-26CA37EA06A3}"/>
              </a:ext>
            </a:extLst>
          </p:cNvPr>
          <p:cNvCxnSpPr/>
          <p:nvPr/>
        </p:nvCxnSpPr>
        <p:spPr>
          <a:xfrm>
            <a:off x="8164286" y="2917370"/>
            <a:ext cx="0" cy="37229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6A04068-0ADD-BEA2-FCC4-B22D9993E967}"/>
              </a:ext>
            </a:extLst>
          </p:cNvPr>
          <p:cNvCxnSpPr/>
          <p:nvPr/>
        </p:nvCxnSpPr>
        <p:spPr>
          <a:xfrm>
            <a:off x="10489474" y="2917370"/>
            <a:ext cx="0" cy="37229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52" name="Picture 4" descr="635 Disabled Mental Boy Stock Photos - Free &amp; Royalty-Free Stock Photos  from Dreamstime">
            <a:extLst>
              <a:ext uri="{FF2B5EF4-FFF2-40B4-BE49-F238E27FC236}">
                <a16:creationId xmlns:a16="http://schemas.microsoft.com/office/drawing/2014/main" id="{49BD6A19-4F7D-926B-29BD-45FB770B5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915" y="2296031"/>
            <a:ext cx="2454174" cy="1632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3CB31ED-F12A-E64A-7357-878A405FEB6A}"/>
              </a:ext>
            </a:extLst>
          </p:cNvPr>
          <p:cNvSpPr txBox="1"/>
          <p:nvPr/>
        </p:nvSpPr>
        <p:spPr>
          <a:xfrm>
            <a:off x="4809308" y="4210234"/>
            <a:ext cx="1685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precedes the response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8B4C8AC-3C2B-1C35-783F-A2B841C742A7}"/>
              </a:ext>
            </a:extLst>
          </p:cNvPr>
          <p:cNvSpPr txBox="1"/>
          <p:nvPr/>
        </p:nvSpPr>
        <p:spPr>
          <a:xfrm>
            <a:off x="7192392" y="4189140"/>
            <a:ext cx="19437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Specific response emitted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D9D086E-4E2C-B5E1-AD1E-E7B94A1E0692}"/>
              </a:ext>
            </a:extLst>
          </p:cNvPr>
          <p:cNvSpPr txBox="1"/>
          <p:nvPr/>
        </p:nvSpPr>
        <p:spPr>
          <a:xfrm>
            <a:off x="9834154" y="4221156"/>
            <a:ext cx="1685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follows the response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23265AE-D343-AF31-8DB0-51B7732F7221}"/>
              </a:ext>
            </a:extLst>
          </p:cNvPr>
          <p:cNvSpPr txBox="1"/>
          <p:nvPr/>
        </p:nvSpPr>
        <p:spPr>
          <a:xfrm>
            <a:off x="4809308" y="5292546"/>
            <a:ext cx="16851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People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Task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Setting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Pain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752BC76-3B76-3C4F-05D4-2507CFB350DE}"/>
              </a:ext>
            </a:extLst>
          </p:cNvPr>
          <p:cNvSpPr txBox="1"/>
          <p:nvPr/>
        </p:nvSpPr>
        <p:spPr>
          <a:xfrm>
            <a:off x="7192392" y="5292546"/>
            <a:ext cx="16851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Effort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Duration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Latency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Magnitude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C97BE24-461F-B21A-C893-902897D5317B}"/>
              </a:ext>
            </a:extLst>
          </p:cNvPr>
          <p:cNvSpPr txBox="1"/>
          <p:nvPr/>
        </p:nvSpPr>
        <p:spPr>
          <a:xfrm>
            <a:off x="9646919" y="5292546"/>
            <a:ext cx="18723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Extinction (no change)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Punishment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Reinforcement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22D3037-BBC4-0996-4DCE-47434B0915A8}"/>
              </a:ext>
            </a:extLst>
          </p:cNvPr>
          <p:cNvCxnSpPr>
            <a:stCxn id="19" idx="2"/>
            <a:endCxn id="22" idx="0"/>
          </p:cNvCxnSpPr>
          <p:nvPr/>
        </p:nvCxnSpPr>
        <p:spPr>
          <a:xfrm>
            <a:off x="5651863" y="4856565"/>
            <a:ext cx="0" cy="43598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773D62A-07DF-9E3B-0543-FF5BEF690590}"/>
              </a:ext>
            </a:extLst>
          </p:cNvPr>
          <p:cNvCxnSpPr/>
          <p:nvPr/>
        </p:nvCxnSpPr>
        <p:spPr>
          <a:xfrm>
            <a:off x="8163172" y="4835471"/>
            <a:ext cx="0" cy="43598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CCB9938-62D3-EAE8-7133-1676EB7729C6}"/>
              </a:ext>
            </a:extLst>
          </p:cNvPr>
          <p:cNvCxnSpPr/>
          <p:nvPr/>
        </p:nvCxnSpPr>
        <p:spPr>
          <a:xfrm>
            <a:off x="10620811" y="4856565"/>
            <a:ext cx="0" cy="43598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Arrow: Curved Left 28">
            <a:extLst>
              <a:ext uri="{FF2B5EF4-FFF2-40B4-BE49-F238E27FC236}">
                <a16:creationId xmlns:a16="http://schemas.microsoft.com/office/drawing/2014/main" id="{CA3DC6D4-9F94-29CB-2B16-69148FBA808E}"/>
              </a:ext>
            </a:extLst>
          </p:cNvPr>
          <p:cNvSpPr/>
          <p:nvPr/>
        </p:nvSpPr>
        <p:spPr>
          <a:xfrm rot="5400000">
            <a:off x="7679478" y="4115147"/>
            <a:ext cx="360818" cy="4912241"/>
          </a:xfrm>
          <a:prstGeom prst="curvedLeftArrow">
            <a:avLst>
              <a:gd name="adj1" fmla="val 0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216D239-7087-FCA9-61E0-F855A6956DAE}"/>
              </a:ext>
            </a:extLst>
          </p:cNvPr>
          <p:cNvSpPr txBox="1"/>
          <p:nvPr/>
        </p:nvSpPr>
        <p:spPr>
          <a:xfrm>
            <a:off x="1127702" y="4071735"/>
            <a:ext cx="29836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Biology</a:t>
            </a:r>
            <a:r>
              <a:rPr lang="en-US" sz="1600" dirty="0"/>
              <a:t>: Sensory Sensitivity, sleep, physiology, medication</a:t>
            </a:r>
          </a:p>
          <a:p>
            <a:endParaRPr lang="en-US" sz="1600" dirty="0"/>
          </a:p>
          <a:p>
            <a:r>
              <a:rPr lang="en-US" sz="1600" b="1" dirty="0"/>
              <a:t>Learned history</a:t>
            </a:r>
            <a:r>
              <a:rPr lang="en-US" sz="1600" dirty="0"/>
              <a:t>: Skill repertoire/deficits, Trauma, family experiences</a:t>
            </a:r>
          </a:p>
          <a:p>
            <a:endParaRPr lang="en-US" sz="1600" dirty="0"/>
          </a:p>
          <a:p>
            <a:r>
              <a:rPr lang="en-US" sz="1600" b="1" dirty="0"/>
              <a:t>Culture</a:t>
            </a:r>
            <a:r>
              <a:rPr lang="en-US" sz="1600" dirty="0"/>
              <a:t>: Language, food traditions, social tendencies</a:t>
            </a:r>
          </a:p>
        </p:txBody>
      </p:sp>
    </p:spTree>
    <p:extLst>
      <p:ext uri="{BB962C8B-B14F-4D97-AF65-F5344CB8AC3E}">
        <p14:creationId xmlns:p14="http://schemas.microsoft.com/office/powerpoint/2010/main" val="500589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allAtOnce"/>
      <p:bldP spid="20" grpId="0"/>
      <p:bldP spid="21" grpId="0"/>
      <p:bldP spid="22" grpId="0"/>
      <p:bldP spid="23" grpId="0"/>
      <p:bldP spid="24" grpId="0"/>
      <p:bldP spid="29" grpId="0" animBg="1"/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0E6F14-6E8E-C450-E675-31260F7E85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3ABA5-DA65-F9FB-3219-B156908D4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463844" cy="1325563"/>
          </a:xfrm>
        </p:spPr>
        <p:txBody>
          <a:bodyPr>
            <a:noAutofit/>
          </a:bodyPr>
          <a:lstStyle/>
          <a:p>
            <a:r>
              <a:rPr lang="en-US" sz="3600" dirty="0"/>
              <a:t>Behavior Analytic Assessment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3EBC6-4A9A-B512-ADF6-1DC1F32530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15807"/>
          </a:xfrm>
        </p:spPr>
        <p:txBody>
          <a:bodyPr>
            <a:normAutofit lnSpcReduction="10000"/>
          </a:bodyPr>
          <a:lstStyle/>
          <a:p>
            <a:pPr marL="457200" indent="-457200"/>
            <a:r>
              <a:rPr lang="en-US" sz="3200" dirty="0"/>
              <a:t>Complete a Functional Behavioral Assessment (FBA) to identify the environmental variables that maintain the disruptive behavior (i.e., </a:t>
            </a:r>
            <a:r>
              <a:rPr lang="en-US" sz="3200" u="sng" dirty="0"/>
              <a:t>function(s)</a:t>
            </a:r>
            <a:r>
              <a:rPr lang="en-US" sz="3200" dirty="0"/>
              <a:t> of behavior)</a:t>
            </a:r>
          </a:p>
          <a:p>
            <a:pPr marL="457200" indent="-457200"/>
            <a:r>
              <a:rPr lang="en-US" sz="3200" dirty="0"/>
              <a:t>Develop and evaluate a function-based treatment</a:t>
            </a:r>
          </a:p>
          <a:p>
            <a:pPr marL="457200" indent="-457200"/>
            <a:r>
              <a:rPr lang="en-US" sz="3200" dirty="0"/>
              <a:t>Use information from other team member’s assessments in your own behavior analytic assessments</a:t>
            </a:r>
          </a:p>
          <a:p>
            <a:pPr marL="457200" indent="-457200"/>
            <a:r>
              <a:rPr lang="en-US" sz="3200" dirty="0"/>
              <a:t>Assist in data collection to identify other treatment effect (e.g., medication, sensory) to help team track progress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lang="en-US" sz="3200" kern="0" dirty="0">
              <a:solidFill>
                <a:srgbClr val="000000"/>
              </a:solidFill>
              <a:ea typeface="ＭＳ Ｐゴシック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641DA8-EC57-3FE3-7C1E-7DA76EDEC1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7850" y="304712"/>
            <a:ext cx="2543528" cy="968963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778F250-2E4C-6E44-3907-08A1BCD6CEAE}"/>
              </a:ext>
            </a:extLst>
          </p:cNvPr>
          <p:cNvCxnSpPr/>
          <p:nvPr/>
        </p:nvCxnSpPr>
        <p:spPr>
          <a:xfrm>
            <a:off x="838200" y="1690688"/>
            <a:ext cx="7021688" cy="0"/>
          </a:xfrm>
          <a:prstGeom prst="line">
            <a:avLst/>
          </a:prstGeom>
          <a:ln>
            <a:solidFill>
              <a:srgbClr val="0067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50306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FA2B68-CAF0-7F38-844F-8AB92FE0A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D3CAA-E4EA-BBD4-B5EE-E00E531DC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463844" cy="1325563"/>
          </a:xfrm>
        </p:spPr>
        <p:txBody>
          <a:bodyPr>
            <a:noAutofit/>
          </a:bodyPr>
          <a:lstStyle/>
          <a:p>
            <a:r>
              <a:rPr lang="en-US" sz="3600" dirty="0"/>
              <a:t>Function of Behavior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632FE-4ECC-2710-0462-FA85C0D99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15807"/>
          </a:xfrm>
        </p:spPr>
        <p:txBody>
          <a:bodyPr>
            <a:normAutofit/>
          </a:bodyPr>
          <a:lstStyle/>
          <a:p>
            <a:r>
              <a:rPr lang="en-US" altLang="en-US" sz="3600" dirty="0"/>
              <a:t>Escape/avoidance (e.g., aggression to escape work)</a:t>
            </a:r>
            <a:endParaRPr lang="en-US" altLang="en-US" sz="3600" b="1" u="sng" dirty="0"/>
          </a:p>
          <a:p>
            <a:r>
              <a:rPr lang="en-US" altLang="en-US" sz="3600" dirty="0"/>
              <a:t>Gain Attention (e.g., aggression when mom on phone)</a:t>
            </a:r>
            <a:endParaRPr lang="en-US" altLang="en-US" sz="3600" b="1" u="sng" dirty="0"/>
          </a:p>
          <a:p>
            <a:r>
              <a:rPr lang="en-US" altLang="en-US" sz="3600" dirty="0"/>
              <a:t>Gain Tangible (e.g., Self-Injury for a toy)</a:t>
            </a:r>
            <a:endParaRPr lang="en-US" altLang="en-US" sz="3600" b="1" u="sng" dirty="0"/>
          </a:p>
          <a:p>
            <a:r>
              <a:rPr lang="en-US" altLang="en-US" sz="3600" dirty="0"/>
              <a:t>Sensory/Automatic (e.g., Self-Injury that appears repetitive)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lang="en-US" sz="3200" kern="0" dirty="0">
              <a:solidFill>
                <a:srgbClr val="000000"/>
              </a:solidFill>
              <a:ea typeface="ＭＳ Ｐゴシック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A564CF-7126-1580-73EF-A16CD8C02A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7850" y="304712"/>
            <a:ext cx="2543528" cy="968963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293CF17-2D19-EB42-F3A6-AE1008015B60}"/>
              </a:ext>
            </a:extLst>
          </p:cNvPr>
          <p:cNvCxnSpPr/>
          <p:nvPr/>
        </p:nvCxnSpPr>
        <p:spPr>
          <a:xfrm>
            <a:off x="838200" y="1690688"/>
            <a:ext cx="7021688" cy="0"/>
          </a:xfrm>
          <a:prstGeom prst="line">
            <a:avLst/>
          </a:prstGeom>
          <a:ln>
            <a:solidFill>
              <a:srgbClr val="0067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4252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D5DAB4-8C4E-D57A-A78A-6C882DBB7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30503-32A6-1787-215A-4A4B831B9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463844" cy="1325563"/>
          </a:xfrm>
        </p:spPr>
        <p:txBody>
          <a:bodyPr>
            <a:noAutofit/>
          </a:bodyPr>
          <a:lstStyle/>
          <a:p>
            <a:r>
              <a:rPr lang="en-US" sz="3600" dirty="0"/>
              <a:t>What’s Involved in a Functional Behavior Assessment?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898908-F96E-A85C-E8DC-F3C05712A0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7850" y="304712"/>
            <a:ext cx="2543528" cy="968963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BB800F9-7998-ACC0-82EE-29EBBA709622}"/>
              </a:ext>
            </a:extLst>
          </p:cNvPr>
          <p:cNvCxnSpPr/>
          <p:nvPr/>
        </p:nvCxnSpPr>
        <p:spPr>
          <a:xfrm>
            <a:off x="838200" y="1690688"/>
            <a:ext cx="7021688" cy="0"/>
          </a:xfrm>
          <a:prstGeom prst="line">
            <a:avLst/>
          </a:prstGeom>
          <a:ln>
            <a:solidFill>
              <a:srgbClr val="0067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4">
            <a:extLst>
              <a:ext uri="{FF2B5EF4-FFF2-40B4-BE49-F238E27FC236}">
                <a16:creationId xmlns:a16="http://schemas.microsoft.com/office/drawing/2014/main" id="{31B688BD-9FF8-FACA-1E00-1E6CF0D4B2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8958" y="2290010"/>
            <a:ext cx="2133600" cy="1371600"/>
          </a:xfrm>
          <a:prstGeom prst="roundRect">
            <a:avLst>
              <a:gd name="adj" fmla="val 16667"/>
            </a:avLst>
          </a:prstGeom>
          <a:solidFill>
            <a:srgbClr val="3BB0C2"/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dirty="0">
                <a:solidFill>
                  <a:srgbClr val="FFFFFF"/>
                </a:solidFill>
                <a:latin typeface="Arial" charset="0"/>
                <a:ea typeface="+mn-ea"/>
                <a:cs typeface="+mn-cs"/>
              </a:rPr>
              <a:t>Indirect Assessment</a:t>
            </a:r>
          </a:p>
        </p:txBody>
      </p:sp>
      <p:sp>
        <p:nvSpPr>
          <p:cNvPr id="9" name="Rounded Rectangle 5">
            <a:extLst>
              <a:ext uri="{FF2B5EF4-FFF2-40B4-BE49-F238E27FC236}">
                <a16:creationId xmlns:a16="http://schemas.microsoft.com/office/drawing/2014/main" id="{3E22B7D9-1CE9-E0C5-7A16-ECE1245E6C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8358" y="2366210"/>
            <a:ext cx="2209800" cy="1371600"/>
          </a:xfrm>
          <a:prstGeom prst="roundRect">
            <a:avLst>
              <a:gd name="adj" fmla="val 16667"/>
            </a:avLst>
          </a:prstGeom>
          <a:solidFill>
            <a:srgbClr val="3BB0C2"/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dirty="0">
                <a:solidFill>
                  <a:srgbClr val="FFFFFF"/>
                </a:solidFill>
                <a:latin typeface="Arial" charset="0"/>
                <a:ea typeface="+mn-ea"/>
                <a:cs typeface="+mn-cs"/>
              </a:rPr>
              <a:t>Direct Assessment/ Observation</a:t>
            </a:r>
          </a:p>
        </p:txBody>
      </p:sp>
      <p:sp>
        <p:nvSpPr>
          <p:cNvPr id="10" name="Rounded Rectangle 6">
            <a:extLst>
              <a:ext uri="{FF2B5EF4-FFF2-40B4-BE49-F238E27FC236}">
                <a16:creationId xmlns:a16="http://schemas.microsoft.com/office/drawing/2014/main" id="{BE60FE4D-09F5-2783-9DD4-D65F8D2665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3958" y="2366210"/>
            <a:ext cx="2362200" cy="1371600"/>
          </a:xfrm>
          <a:prstGeom prst="roundRect">
            <a:avLst>
              <a:gd name="adj" fmla="val 16667"/>
            </a:avLst>
          </a:prstGeom>
          <a:solidFill>
            <a:srgbClr val="3BB0C2"/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dirty="0">
                <a:solidFill>
                  <a:srgbClr val="FFFFFF"/>
                </a:solidFill>
                <a:latin typeface="Arial" charset="0"/>
                <a:ea typeface="+mn-ea"/>
                <a:cs typeface="+mn-cs"/>
              </a:rPr>
              <a:t>Functional Analysis</a:t>
            </a:r>
          </a:p>
        </p:txBody>
      </p:sp>
      <p:cxnSp>
        <p:nvCxnSpPr>
          <p:cNvPr id="11" name="Straight Connector 7">
            <a:extLst>
              <a:ext uri="{FF2B5EF4-FFF2-40B4-BE49-F238E27FC236}">
                <a16:creationId xmlns:a16="http://schemas.microsoft.com/office/drawing/2014/main" id="{707708CE-F823-149C-0460-9AF6C20D9CB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022933" y="3282198"/>
            <a:ext cx="822325" cy="823912"/>
          </a:xfrm>
          <a:prstGeom prst="line">
            <a:avLst/>
          </a:prstGeom>
          <a:noFill/>
          <a:ln w="9525" algn="ctr">
            <a:noFill/>
            <a:round/>
            <a:headEnd type="triangle" w="lg" len="med"/>
            <a:tailEnd type="triangle" w="lg" len="med"/>
          </a:ln>
        </p:spPr>
      </p:cxnSp>
      <p:sp>
        <p:nvSpPr>
          <p:cNvPr id="12" name="Line 11">
            <a:extLst>
              <a:ext uri="{FF2B5EF4-FFF2-40B4-BE49-F238E27FC236}">
                <a16:creationId xmlns:a16="http://schemas.microsoft.com/office/drawing/2014/main" id="{B1D2AAD8-312A-A1F9-D025-15F3706BC9AE}"/>
              </a:ext>
            </a:extLst>
          </p:cNvPr>
          <p:cNvSpPr>
            <a:spLocks noChangeShapeType="1"/>
          </p:cNvSpPr>
          <p:nvPr/>
        </p:nvSpPr>
        <p:spPr bwMode="auto">
          <a:xfrm>
            <a:off x="6994358" y="3052010"/>
            <a:ext cx="609600" cy="0"/>
          </a:xfrm>
          <a:prstGeom prst="line">
            <a:avLst/>
          </a:prstGeom>
          <a:noFill/>
          <a:ln w="47625">
            <a:solidFill>
              <a:schemeClr val="hlink"/>
            </a:solidFill>
            <a:round/>
            <a:headEnd type="stealth" w="med" len="med"/>
            <a:tailEnd type="stealth" w="med" len="med"/>
          </a:ln>
        </p:spPr>
        <p:txBody>
          <a:bodyPr/>
          <a:lstStyle/>
          <a:p>
            <a:endParaRPr lang="en-US" dirty="0">
              <a:solidFill>
                <a:srgbClr val="FFFFFF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3" name="Line 13">
            <a:extLst>
              <a:ext uri="{FF2B5EF4-FFF2-40B4-BE49-F238E27FC236}">
                <a16:creationId xmlns:a16="http://schemas.microsoft.com/office/drawing/2014/main" id="{8A4FB483-B97C-C047-68F4-99D5009A13FA}"/>
              </a:ext>
            </a:extLst>
          </p:cNvPr>
          <p:cNvSpPr>
            <a:spLocks noChangeShapeType="1"/>
          </p:cNvSpPr>
          <p:nvPr/>
        </p:nvSpPr>
        <p:spPr bwMode="auto">
          <a:xfrm>
            <a:off x="4098758" y="3052010"/>
            <a:ext cx="533400" cy="0"/>
          </a:xfrm>
          <a:prstGeom prst="line">
            <a:avLst/>
          </a:prstGeom>
          <a:noFill/>
          <a:ln w="47625">
            <a:solidFill>
              <a:schemeClr val="hlink"/>
            </a:solidFill>
            <a:round/>
            <a:headEnd type="stealth" w="med" len="med"/>
            <a:tailEnd type="stealth" w="med" len="med"/>
          </a:ln>
        </p:spPr>
        <p:txBody>
          <a:bodyPr/>
          <a:lstStyle/>
          <a:p>
            <a:endParaRPr lang="en-US" dirty="0">
              <a:solidFill>
                <a:srgbClr val="FFFFFF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4" name="Line 15">
            <a:extLst>
              <a:ext uri="{FF2B5EF4-FFF2-40B4-BE49-F238E27FC236}">
                <a16:creationId xmlns:a16="http://schemas.microsoft.com/office/drawing/2014/main" id="{68B24646-04E2-B070-1073-F49CAAC37186}"/>
              </a:ext>
            </a:extLst>
          </p:cNvPr>
          <p:cNvSpPr>
            <a:spLocks noChangeShapeType="1"/>
          </p:cNvSpPr>
          <p:nvPr/>
        </p:nvSpPr>
        <p:spPr bwMode="auto">
          <a:xfrm>
            <a:off x="2803358" y="3661610"/>
            <a:ext cx="1752600" cy="129540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 type="stealth" w="med" len="med"/>
            <a:tailEnd type="stealth" w="med" len="med"/>
          </a:ln>
        </p:spPr>
        <p:txBody>
          <a:bodyPr/>
          <a:lstStyle/>
          <a:p>
            <a:endParaRPr lang="en-US" dirty="0">
              <a:solidFill>
                <a:srgbClr val="FFFFFF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5" name="Line 16">
            <a:extLst>
              <a:ext uri="{FF2B5EF4-FFF2-40B4-BE49-F238E27FC236}">
                <a16:creationId xmlns:a16="http://schemas.microsoft.com/office/drawing/2014/main" id="{2E081C0B-5BB8-FBD1-05FE-89899B120041}"/>
              </a:ext>
            </a:extLst>
          </p:cNvPr>
          <p:cNvSpPr>
            <a:spLocks noChangeShapeType="1"/>
          </p:cNvSpPr>
          <p:nvPr/>
        </p:nvSpPr>
        <p:spPr bwMode="auto">
          <a:xfrm>
            <a:off x="5775158" y="3737810"/>
            <a:ext cx="0" cy="83820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 type="stealth" w="med" len="med"/>
            <a:tailEnd type="stealth" w="med" len="med"/>
          </a:ln>
        </p:spPr>
        <p:txBody>
          <a:bodyPr/>
          <a:lstStyle/>
          <a:p>
            <a:endParaRPr lang="en-US" dirty="0">
              <a:solidFill>
                <a:srgbClr val="FFFFFF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6" name="Line 17">
            <a:extLst>
              <a:ext uri="{FF2B5EF4-FFF2-40B4-BE49-F238E27FC236}">
                <a16:creationId xmlns:a16="http://schemas.microsoft.com/office/drawing/2014/main" id="{9B870602-F6F6-121B-2007-224F6DB57EC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070558" y="3737810"/>
            <a:ext cx="1752600" cy="121920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 type="stealth" w="med" len="med"/>
            <a:tailEnd type="stealth" w="med" len="med"/>
          </a:ln>
        </p:spPr>
        <p:txBody>
          <a:bodyPr/>
          <a:lstStyle/>
          <a:p>
            <a:endParaRPr lang="en-US" dirty="0">
              <a:solidFill>
                <a:srgbClr val="FFFFFF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7" name="Rounded Rectangle 5">
            <a:extLst>
              <a:ext uri="{FF2B5EF4-FFF2-40B4-BE49-F238E27FC236}">
                <a16:creationId xmlns:a16="http://schemas.microsoft.com/office/drawing/2014/main" id="{3FDDE879-BAE3-4755-9A9C-DF0B2AAAB9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8358" y="4576010"/>
            <a:ext cx="2209800" cy="1371600"/>
          </a:xfrm>
          <a:prstGeom prst="roundRect">
            <a:avLst>
              <a:gd name="adj" fmla="val 16667"/>
            </a:avLst>
          </a:prstGeom>
          <a:solidFill>
            <a:srgbClr val="3BB0C2"/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dirty="0">
                <a:solidFill>
                  <a:srgbClr val="FFFFFF"/>
                </a:solidFill>
                <a:latin typeface="Arial" charset="0"/>
                <a:ea typeface="+mn-ea"/>
                <a:cs typeface="+mn-cs"/>
              </a:rPr>
              <a:t>Why Behavior occurs? FUNCTION</a:t>
            </a:r>
          </a:p>
        </p:txBody>
      </p:sp>
    </p:spTree>
    <p:extLst>
      <p:ext uri="{BB962C8B-B14F-4D97-AF65-F5344CB8AC3E}">
        <p14:creationId xmlns:p14="http://schemas.microsoft.com/office/powerpoint/2010/main" val="34988642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9FD96-75D5-D3B1-DD61-D108F4D98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E4759-0B5C-BDBD-BBB1-EF9D345C2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463844" cy="1325563"/>
          </a:xfrm>
        </p:spPr>
        <p:txBody>
          <a:bodyPr>
            <a:noAutofit/>
          </a:bodyPr>
          <a:lstStyle/>
          <a:p>
            <a:r>
              <a:rPr lang="en-US" sz="3600" dirty="0"/>
              <a:t>Rationale for Treatments Based on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598E27-F599-EE3B-4ED9-DBF91A489F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15807"/>
          </a:xfrm>
        </p:spPr>
        <p:txBody>
          <a:bodyPr>
            <a:normAutofit/>
          </a:bodyPr>
          <a:lstStyle/>
          <a:p>
            <a:r>
              <a:rPr lang="en-US" sz="3600" dirty="0">
                <a:ea typeface="ＭＳ Ｐゴシック"/>
                <a:cs typeface="ＭＳ Ｐゴシック"/>
              </a:rPr>
              <a:t>When function of problem behavior is known, treatment involves:</a:t>
            </a:r>
          </a:p>
          <a:p>
            <a:endParaRPr lang="en-US" sz="3600" dirty="0">
              <a:ea typeface="ＭＳ Ｐゴシック"/>
              <a:cs typeface="ＭＳ Ｐゴシック"/>
            </a:endParaRPr>
          </a:p>
          <a:p>
            <a:pPr lvl="1"/>
            <a:r>
              <a:rPr lang="en-US" sz="3600" dirty="0">
                <a:ea typeface="ＭＳ Ｐゴシック"/>
              </a:rPr>
              <a:t>Interrupting the behavior-reinforcer relation</a:t>
            </a:r>
          </a:p>
          <a:p>
            <a:pPr lvl="1">
              <a:buNone/>
            </a:pPr>
            <a:endParaRPr lang="en-US" sz="3600" dirty="0">
              <a:ea typeface="ＭＳ Ｐゴシック"/>
            </a:endParaRPr>
          </a:p>
          <a:p>
            <a:pPr lvl="1"/>
            <a:r>
              <a:rPr lang="en-US" sz="3600" dirty="0">
                <a:ea typeface="ＭＳ Ｐゴシック"/>
              </a:rPr>
              <a:t>Providing known reinforcer for desired behavior 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lang="en-US" sz="3200" kern="0" dirty="0">
              <a:solidFill>
                <a:srgbClr val="000000"/>
              </a:solidFill>
              <a:ea typeface="ＭＳ Ｐゴシック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023DFA-C750-3AFE-5F4F-365B15A421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7850" y="304712"/>
            <a:ext cx="2543528" cy="968963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90AAF6A-E5D2-0E41-47F9-908CFBE75266}"/>
              </a:ext>
            </a:extLst>
          </p:cNvPr>
          <p:cNvCxnSpPr/>
          <p:nvPr/>
        </p:nvCxnSpPr>
        <p:spPr>
          <a:xfrm>
            <a:off x="838200" y="1690688"/>
            <a:ext cx="7021688" cy="0"/>
          </a:xfrm>
          <a:prstGeom prst="line">
            <a:avLst/>
          </a:prstGeom>
          <a:ln>
            <a:solidFill>
              <a:srgbClr val="0067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11957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D02A1-74B5-80AE-931F-E259B3603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9D8C9-CE14-6C28-1477-0EFCCEF90B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3684" y="1946442"/>
            <a:ext cx="9144000" cy="2387600"/>
          </a:xfrm>
        </p:spPr>
        <p:txBody>
          <a:bodyPr>
            <a:normAutofit/>
          </a:bodyPr>
          <a:lstStyle/>
          <a:p>
            <a:r>
              <a:rPr lang="en-US" sz="5400" dirty="0"/>
              <a:t>BCBA -Psychiatrist</a:t>
            </a:r>
            <a:br>
              <a:rPr lang="en-US" sz="5400" dirty="0"/>
            </a:br>
            <a:br>
              <a:rPr lang="en-US" sz="5400" dirty="0"/>
            </a:br>
            <a:r>
              <a:rPr lang="en-US" sz="5400" dirty="0"/>
              <a:t>Collaboration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386F38-5DA9-C2B9-C9AB-A8DC7A06E1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7850" y="304712"/>
            <a:ext cx="2543528" cy="96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9591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78A3B-8B87-4158-7690-3D7689A34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B67BA-6D3B-EAC9-7707-E7333C0BA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463844" cy="1325563"/>
          </a:xfrm>
        </p:spPr>
        <p:txBody>
          <a:bodyPr>
            <a:noAutofit/>
          </a:bodyPr>
          <a:lstStyle/>
          <a:p>
            <a:r>
              <a:rPr lang="en-US" sz="3600" dirty="0"/>
              <a:t>Behavior-Environment Interaction</a:t>
            </a:r>
          </a:p>
        </p:txBody>
      </p:sp>
      <p:graphicFrame>
        <p:nvGraphicFramePr>
          <p:cNvPr id="14" name="Content Placeholder 13">
            <a:extLst>
              <a:ext uri="{FF2B5EF4-FFF2-40B4-BE49-F238E27FC236}">
                <a16:creationId xmlns:a16="http://schemas.microsoft.com/office/drawing/2014/main" id="{B663821D-E89B-BDFB-167E-AC13295C060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615544" y="2034949"/>
          <a:ext cx="7021689" cy="21541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0563">
                  <a:extLst>
                    <a:ext uri="{9D8B030D-6E8A-4147-A177-3AD203B41FA5}">
                      <a16:colId xmlns:a16="http://schemas.microsoft.com/office/drawing/2014/main" val="1789548434"/>
                    </a:ext>
                  </a:extLst>
                </a:gridCol>
                <a:gridCol w="2340563">
                  <a:extLst>
                    <a:ext uri="{9D8B030D-6E8A-4147-A177-3AD203B41FA5}">
                      <a16:colId xmlns:a16="http://schemas.microsoft.com/office/drawing/2014/main" val="1016381672"/>
                    </a:ext>
                  </a:extLst>
                </a:gridCol>
                <a:gridCol w="2340563">
                  <a:extLst>
                    <a:ext uri="{9D8B030D-6E8A-4147-A177-3AD203B41FA5}">
                      <a16:colId xmlns:a16="http://schemas.microsoft.com/office/drawing/2014/main" val="657937343"/>
                    </a:ext>
                  </a:extLst>
                </a:gridCol>
              </a:tblGrid>
              <a:tr h="2154191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Stimulus or Event</a:t>
                      </a:r>
                    </a:p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Antecedent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Response</a:t>
                      </a:r>
                    </a:p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Behavior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Stimulus change</a:t>
                      </a:r>
                    </a:p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Consequence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6483731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110202D9-0C98-CC57-FF6D-62B1DAE8D8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7850" y="304712"/>
            <a:ext cx="2543528" cy="968963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771604A-3E7E-E5DE-8782-4546E7E62434}"/>
              </a:ext>
            </a:extLst>
          </p:cNvPr>
          <p:cNvCxnSpPr/>
          <p:nvPr/>
        </p:nvCxnSpPr>
        <p:spPr>
          <a:xfrm>
            <a:off x="838200" y="1690688"/>
            <a:ext cx="7021688" cy="0"/>
          </a:xfrm>
          <a:prstGeom prst="line">
            <a:avLst/>
          </a:prstGeom>
          <a:ln>
            <a:solidFill>
              <a:srgbClr val="0067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75AE990-22DE-25EA-FA6B-98ABA90B2213}"/>
              </a:ext>
            </a:extLst>
          </p:cNvPr>
          <p:cNvCxnSpPr/>
          <p:nvPr/>
        </p:nvCxnSpPr>
        <p:spPr>
          <a:xfrm>
            <a:off x="5834743" y="2917370"/>
            <a:ext cx="0" cy="37229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1696F70-B27F-6FC0-E7B2-4B0790DCB071}"/>
              </a:ext>
            </a:extLst>
          </p:cNvPr>
          <p:cNvCxnSpPr/>
          <p:nvPr/>
        </p:nvCxnSpPr>
        <p:spPr>
          <a:xfrm>
            <a:off x="8164286" y="2917370"/>
            <a:ext cx="0" cy="37229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6A93FC0-DE69-39F9-6BCA-83F0A83DE927}"/>
              </a:ext>
            </a:extLst>
          </p:cNvPr>
          <p:cNvCxnSpPr/>
          <p:nvPr/>
        </p:nvCxnSpPr>
        <p:spPr>
          <a:xfrm>
            <a:off x="10489474" y="2917370"/>
            <a:ext cx="0" cy="37229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52" name="Picture 4" descr="635 Disabled Mental Boy Stock Photos - Free &amp; Royalty-Free Stock Photos  from Dreamstime">
            <a:extLst>
              <a:ext uri="{FF2B5EF4-FFF2-40B4-BE49-F238E27FC236}">
                <a16:creationId xmlns:a16="http://schemas.microsoft.com/office/drawing/2014/main" id="{B4B4E712-9C30-B3D2-B7C3-33E268551A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915" y="2296031"/>
            <a:ext cx="2454174" cy="1632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50D7469-C9D2-C6C0-8EA7-9D8308A594E3}"/>
              </a:ext>
            </a:extLst>
          </p:cNvPr>
          <p:cNvSpPr txBox="1"/>
          <p:nvPr/>
        </p:nvSpPr>
        <p:spPr>
          <a:xfrm>
            <a:off x="4809308" y="4210234"/>
            <a:ext cx="1685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precedes the response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5B6A832-14A8-24DA-92D2-1C80B39A6DB4}"/>
              </a:ext>
            </a:extLst>
          </p:cNvPr>
          <p:cNvSpPr txBox="1"/>
          <p:nvPr/>
        </p:nvSpPr>
        <p:spPr>
          <a:xfrm>
            <a:off x="7192392" y="4189140"/>
            <a:ext cx="19437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Specific response emitted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777B0E7-FFED-CA50-6BD4-7898B8C95F90}"/>
              </a:ext>
            </a:extLst>
          </p:cNvPr>
          <p:cNvSpPr txBox="1"/>
          <p:nvPr/>
        </p:nvSpPr>
        <p:spPr>
          <a:xfrm>
            <a:off x="9834154" y="4221156"/>
            <a:ext cx="1685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follows the response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BD8AFE6-A862-2634-DDD9-1C412BD0C5F6}"/>
              </a:ext>
            </a:extLst>
          </p:cNvPr>
          <p:cNvSpPr txBox="1"/>
          <p:nvPr/>
        </p:nvSpPr>
        <p:spPr>
          <a:xfrm>
            <a:off x="4809308" y="5292546"/>
            <a:ext cx="16851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People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Task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Setting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Pain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EDA98F7-190F-F541-99E9-10AF96437210}"/>
              </a:ext>
            </a:extLst>
          </p:cNvPr>
          <p:cNvSpPr txBox="1"/>
          <p:nvPr/>
        </p:nvSpPr>
        <p:spPr>
          <a:xfrm>
            <a:off x="7192392" y="5292546"/>
            <a:ext cx="16851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Effort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Duration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Latency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Magnitude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ACE9D2F-6887-33C1-D9B1-12D17A17B539}"/>
              </a:ext>
            </a:extLst>
          </p:cNvPr>
          <p:cNvSpPr txBox="1"/>
          <p:nvPr/>
        </p:nvSpPr>
        <p:spPr>
          <a:xfrm>
            <a:off x="9646919" y="5292546"/>
            <a:ext cx="18723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Extinction (no change)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Punishment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Reinforcement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2092AC7-4ED0-6FA1-E7DA-A0C5EC7B982B}"/>
              </a:ext>
            </a:extLst>
          </p:cNvPr>
          <p:cNvCxnSpPr>
            <a:stCxn id="19" idx="2"/>
            <a:endCxn id="22" idx="0"/>
          </p:cNvCxnSpPr>
          <p:nvPr/>
        </p:nvCxnSpPr>
        <p:spPr>
          <a:xfrm>
            <a:off x="5651863" y="4856565"/>
            <a:ext cx="0" cy="43598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C4AD4D56-4F99-152D-7FBF-E01BD2A8589C}"/>
              </a:ext>
            </a:extLst>
          </p:cNvPr>
          <p:cNvCxnSpPr/>
          <p:nvPr/>
        </p:nvCxnSpPr>
        <p:spPr>
          <a:xfrm>
            <a:off x="8163172" y="4835471"/>
            <a:ext cx="0" cy="43598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F877222-BA91-50E1-75E0-C95A126DC6C1}"/>
              </a:ext>
            </a:extLst>
          </p:cNvPr>
          <p:cNvCxnSpPr/>
          <p:nvPr/>
        </p:nvCxnSpPr>
        <p:spPr>
          <a:xfrm>
            <a:off x="10620811" y="4856565"/>
            <a:ext cx="0" cy="43598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Arrow: Curved Left 28">
            <a:extLst>
              <a:ext uri="{FF2B5EF4-FFF2-40B4-BE49-F238E27FC236}">
                <a16:creationId xmlns:a16="http://schemas.microsoft.com/office/drawing/2014/main" id="{81834ED9-58DF-FE29-D4F4-A68D5412DE92}"/>
              </a:ext>
            </a:extLst>
          </p:cNvPr>
          <p:cNvSpPr/>
          <p:nvPr/>
        </p:nvSpPr>
        <p:spPr>
          <a:xfrm rot="5400000">
            <a:off x="7679478" y="4115147"/>
            <a:ext cx="360818" cy="4912241"/>
          </a:xfrm>
          <a:prstGeom prst="curvedLeftArrow">
            <a:avLst>
              <a:gd name="adj1" fmla="val 0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6308E3F-AADC-E25F-8433-FE6DDC7FE8E5}"/>
              </a:ext>
            </a:extLst>
          </p:cNvPr>
          <p:cNvSpPr txBox="1"/>
          <p:nvPr/>
        </p:nvSpPr>
        <p:spPr>
          <a:xfrm>
            <a:off x="1127702" y="4071735"/>
            <a:ext cx="29836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Biology</a:t>
            </a:r>
            <a:r>
              <a:rPr lang="en-US" sz="1600" dirty="0"/>
              <a:t>: Sensory Sensitivity, sleep, physiology, medication</a:t>
            </a:r>
          </a:p>
          <a:p>
            <a:endParaRPr lang="en-US" sz="1600" dirty="0"/>
          </a:p>
          <a:p>
            <a:r>
              <a:rPr lang="en-US" sz="1600" b="1" dirty="0"/>
              <a:t>Learned history</a:t>
            </a:r>
            <a:r>
              <a:rPr lang="en-US" sz="1600" dirty="0"/>
              <a:t>: Skill repertoire/deficits, Trauma, family experiences</a:t>
            </a:r>
          </a:p>
          <a:p>
            <a:endParaRPr lang="en-US" sz="1600" dirty="0"/>
          </a:p>
          <a:p>
            <a:r>
              <a:rPr lang="en-US" sz="1600" b="1" dirty="0"/>
              <a:t>Culture</a:t>
            </a:r>
            <a:r>
              <a:rPr lang="en-US" sz="1600" dirty="0"/>
              <a:t>: Language, food traditions, social tendencies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372F88A-9A22-8057-257A-FB576E99269B}"/>
              </a:ext>
            </a:extLst>
          </p:cNvPr>
          <p:cNvSpPr/>
          <p:nvPr/>
        </p:nvSpPr>
        <p:spPr>
          <a:xfrm>
            <a:off x="1197204" y="4230583"/>
            <a:ext cx="2639098" cy="61430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8588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96807-741B-48DB-D1C7-37B53BA28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0392A-BFB7-DD92-AE13-0AE7C8781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463844" cy="1325563"/>
          </a:xfrm>
        </p:spPr>
        <p:txBody>
          <a:bodyPr>
            <a:noAutofit/>
          </a:bodyPr>
          <a:lstStyle/>
          <a:p>
            <a:r>
              <a:rPr lang="en-US" sz="4000" b="1" dirty="0"/>
              <a:t>Medications as Motivating Operations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94A250-3E3D-875C-900B-567E232E5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15807"/>
          </a:xfrm>
        </p:spPr>
        <p:txBody>
          <a:bodyPr>
            <a:normAutofit/>
          </a:bodyPr>
          <a:lstStyle/>
          <a:p>
            <a:pPr marL="342900" indent="-342900"/>
            <a:r>
              <a:rPr lang="en-US" sz="3200" dirty="0"/>
              <a:t>MO: Antecedents that momentarily alters value of reinforcer and all stimuli and behaviors historically associated with gaining that reinforcer. (Laraway et al., 2003)</a:t>
            </a:r>
          </a:p>
          <a:p>
            <a:pPr marL="0" indent="0">
              <a:buNone/>
            </a:pPr>
            <a:r>
              <a:rPr lang="en-US" sz="3600" dirty="0"/>
              <a:t>                               EO                       AO</a:t>
            </a:r>
          </a:p>
          <a:p>
            <a:pPr marL="342900" indent="-342900"/>
            <a:endParaRPr lang="en-US" sz="3200" dirty="0"/>
          </a:p>
          <a:p>
            <a:pPr marL="342900" indent="-342900"/>
            <a:r>
              <a:rPr lang="en-US" sz="3200" dirty="0"/>
              <a:t>Changes in challenging behaviors following psychotropic medication administration have been conceptualized as changes to MOs (Valdovinos et al 2009)</a:t>
            </a:r>
            <a:endParaRPr lang="en-US" sz="3200" dirty="0">
              <a:sym typeface="Wingdings" panose="05000000000000000000" pitchFamily="2" charset="2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lang="en-US" sz="3200" kern="0" dirty="0">
              <a:solidFill>
                <a:srgbClr val="000000"/>
              </a:solidFill>
              <a:ea typeface="ＭＳ Ｐゴシック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03DE7A-3E47-C6BA-DB72-9C77ABA345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7850" y="304712"/>
            <a:ext cx="2543528" cy="968963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9D56961-D9C8-AFF2-FBB6-59CD1BBB20F2}"/>
              </a:ext>
            </a:extLst>
          </p:cNvPr>
          <p:cNvCxnSpPr/>
          <p:nvPr/>
        </p:nvCxnSpPr>
        <p:spPr>
          <a:xfrm>
            <a:off x="838200" y="1690688"/>
            <a:ext cx="7021688" cy="0"/>
          </a:xfrm>
          <a:prstGeom prst="line">
            <a:avLst/>
          </a:prstGeom>
          <a:ln>
            <a:solidFill>
              <a:srgbClr val="0067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Arrow: Up 5">
            <a:extLst>
              <a:ext uri="{FF2B5EF4-FFF2-40B4-BE49-F238E27FC236}">
                <a16:creationId xmlns:a16="http://schemas.microsoft.com/office/drawing/2014/main" id="{183A311C-1CCB-D131-4B48-E723BA63417E}"/>
              </a:ext>
            </a:extLst>
          </p:cNvPr>
          <p:cNvSpPr/>
          <p:nvPr/>
        </p:nvSpPr>
        <p:spPr>
          <a:xfrm>
            <a:off x="3384151" y="3799942"/>
            <a:ext cx="484632" cy="622071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Up 7">
            <a:extLst>
              <a:ext uri="{FF2B5EF4-FFF2-40B4-BE49-F238E27FC236}">
                <a16:creationId xmlns:a16="http://schemas.microsoft.com/office/drawing/2014/main" id="{65B9CC58-9702-00DC-9FD9-7CCB2FDB245C}"/>
              </a:ext>
            </a:extLst>
          </p:cNvPr>
          <p:cNvSpPr/>
          <p:nvPr/>
        </p:nvSpPr>
        <p:spPr>
          <a:xfrm rot="10800000">
            <a:off x="5989516" y="3847075"/>
            <a:ext cx="484632" cy="622071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CD63153-082D-9AA7-4EB3-4615FA17F29E}"/>
              </a:ext>
            </a:extLst>
          </p:cNvPr>
          <p:cNvSpPr/>
          <p:nvPr/>
        </p:nvSpPr>
        <p:spPr>
          <a:xfrm>
            <a:off x="3280528" y="3648173"/>
            <a:ext cx="4185501" cy="90497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9817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0674DC-540B-7666-96FF-0A1F6B8CA4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51AC3B5-FCB9-347B-E551-050134CCE2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7850" y="304712"/>
            <a:ext cx="2543528" cy="9689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A9DD2A0-F4F3-6251-982D-21C4EB71B7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451" y="1118937"/>
            <a:ext cx="9081351" cy="4969041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C47FC0D4-AEDC-4C90-2917-C2C362C682E1}"/>
              </a:ext>
            </a:extLst>
          </p:cNvPr>
          <p:cNvSpPr/>
          <p:nvPr/>
        </p:nvSpPr>
        <p:spPr>
          <a:xfrm>
            <a:off x="996624" y="1728046"/>
            <a:ext cx="1884752" cy="153251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48B2973-5B47-F105-C24B-1C5E6FC86FB0}"/>
              </a:ext>
            </a:extLst>
          </p:cNvPr>
          <p:cNvSpPr/>
          <p:nvPr/>
        </p:nvSpPr>
        <p:spPr>
          <a:xfrm>
            <a:off x="842405" y="3597442"/>
            <a:ext cx="1884752" cy="1702724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BEF4537-7501-5382-5EBA-D33E7DB3B263}"/>
              </a:ext>
            </a:extLst>
          </p:cNvPr>
          <p:cNvSpPr/>
          <p:nvPr/>
        </p:nvSpPr>
        <p:spPr>
          <a:xfrm>
            <a:off x="3144369" y="6292819"/>
            <a:ext cx="62348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00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Crosland, Zarcone, Lindauer, Valdovinos et al. (2003)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DC1CB39-A1E0-2114-664C-76327B8C8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8463844" cy="753812"/>
          </a:xfrm>
        </p:spPr>
        <p:txBody>
          <a:bodyPr>
            <a:noAutofit/>
          </a:bodyPr>
          <a:lstStyle/>
          <a:p>
            <a:r>
              <a:rPr lang="en-US" sz="4000" b="1" dirty="0"/>
              <a:t>Medication as Motivating Operations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5D9A582-53F4-D46B-77DB-2929B836F749}"/>
              </a:ext>
            </a:extLst>
          </p:cNvPr>
          <p:cNvSpPr/>
          <p:nvPr/>
        </p:nvSpPr>
        <p:spPr>
          <a:xfrm>
            <a:off x="7012497" y="2922308"/>
            <a:ext cx="1716724" cy="153251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8F4BE12-8525-A1E2-B196-F9B3106CCAB8}"/>
              </a:ext>
            </a:extLst>
          </p:cNvPr>
          <p:cNvSpPr/>
          <p:nvPr/>
        </p:nvSpPr>
        <p:spPr>
          <a:xfrm>
            <a:off x="7040324" y="4448804"/>
            <a:ext cx="1884752" cy="753812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501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8ED6A-500F-B530-B4F6-913152468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C364D4C-B143-0C4A-E3A7-795E4DCAB0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7850" y="304712"/>
            <a:ext cx="2543528" cy="96896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44A7890-CC38-B03B-C51E-98DE27659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8463844" cy="753812"/>
          </a:xfrm>
        </p:spPr>
        <p:txBody>
          <a:bodyPr>
            <a:noAutofit/>
          </a:bodyPr>
          <a:lstStyle/>
          <a:p>
            <a:r>
              <a:rPr lang="en-US" sz="4000" b="1" dirty="0"/>
              <a:t>Medication as Motivating Operations</a:t>
            </a:r>
          </a:p>
        </p:txBody>
      </p:sp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C5A9C2F7-7B63-B9F4-5694-8AA76A715A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244905" y="1578228"/>
            <a:ext cx="9287219" cy="4348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2962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11BAE2-E64D-FDFD-A3F5-66C059A97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8737E-9AA7-3CC1-E884-517FA472A1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3684" y="1946442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sz="5400" dirty="0"/>
              <a:t>BCBA and Speech Language Pathologist</a:t>
            </a:r>
            <a:br>
              <a:rPr lang="en-US" sz="5400" dirty="0"/>
            </a:br>
            <a:br>
              <a:rPr lang="en-US" sz="5400" dirty="0"/>
            </a:br>
            <a:r>
              <a:rPr lang="en-US" sz="5400" dirty="0"/>
              <a:t>Collaboration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86B351-7529-0BDA-6707-49B43D787D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7850" y="304712"/>
            <a:ext cx="2543528" cy="96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5685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EA0FE-645E-AA88-605D-7F7947A42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94A12-6741-8262-6568-AF6D10B4E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463844" cy="1325563"/>
          </a:xfrm>
        </p:spPr>
        <p:txBody>
          <a:bodyPr>
            <a:noAutofit/>
          </a:bodyPr>
          <a:lstStyle/>
          <a:p>
            <a:r>
              <a:rPr lang="en-US" sz="3600" dirty="0"/>
              <a:t>Behavior-Environment Interaction</a:t>
            </a:r>
          </a:p>
        </p:txBody>
      </p:sp>
      <p:graphicFrame>
        <p:nvGraphicFramePr>
          <p:cNvPr id="14" name="Content Placeholder 13">
            <a:extLst>
              <a:ext uri="{FF2B5EF4-FFF2-40B4-BE49-F238E27FC236}">
                <a16:creationId xmlns:a16="http://schemas.microsoft.com/office/drawing/2014/main" id="{5A61F787-DEE1-E05D-31F2-CF5D070B6F0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615544" y="2034949"/>
          <a:ext cx="7021689" cy="21541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0563">
                  <a:extLst>
                    <a:ext uri="{9D8B030D-6E8A-4147-A177-3AD203B41FA5}">
                      <a16:colId xmlns:a16="http://schemas.microsoft.com/office/drawing/2014/main" val="1789548434"/>
                    </a:ext>
                  </a:extLst>
                </a:gridCol>
                <a:gridCol w="2340563">
                  <a:extLst>
                    <a:ext uri="{9D8B030D-6E8A-4147-A177-3AD203B41FA5}">
                      <a16:colId xmlns:a16="http://schemas.microsoft.com/office/drawing/2014/main" val="1016381672"/>
                    </a:ext>
                  </a:extLst>
                </a:gridCol>
                <a:gridCol w="2340563">
                  <a:extLst>
                    <a:ext uri="{9D8B030D-6E8A-4147-A177-3AD203B41FA5}">
                      <a16:colId xmlns:a16="http://schemas.microsoft.com/office/drawing/2014/main" val="657937343"/>
                    </a:ext>
                  </a:extLst>
                </a:gridCol>
              </a:tblGrid>
              <a:tr h="2154191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Stimulus or Event</a:t>
                      </a:r>
                    </a:p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Antecedent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Response</a:t>
                      </a:r>
                    </a:p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Behavior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Stimulus change</a:t>
                      </a:r>
                    </a:p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Consequence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6483731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84F21CB4-43CA-15D7-4C64-FDF5F98504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7850" y="304712"/>
            <a:ext cx="2543528" cy="968963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28D3683-26C0-4AF1-150B-638DA3DCD6D4}"/>
              </a:ext>
            </a:extLst>
          </p:cNvPr>
          <p:cNvCxnSpPr/>
          <p:nvPr/>
        </p:nvCxnSpPr>
        <p:spPr>
          <a:xfrm>
            <a:off x="838200" y="1690688"/>
            <a:ext cx="7021688" cy="0"/>
          </a:xfrm>
          <a:prstGeom prst="line">
            <a:avLst/>
          </a:prstGeom>
          <a:ln>
            <a:solidFill>
              <a:srgbClr val="0067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A0700C5-8571-16FA-446A-6915CCD25D86}"/>
              </a:ext>
            </a:extLst>
          </p:cNvPr>
          <p:cNvCxnSpPr/>
          <p:nvPr/>
        </p:nvCxnSpPr>
        <p:spPr>
          <a:xfrm>
            <a:off x="5834743" y="2917370"/>
            <a:ext cx="0" cy="37229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DAC8BD8-7A5C-A050-1735-A58FBE01EBE6}"/>
              </a:ext>
            </a:extLst>
          </p:cNvPr>
          <p:cNvCxnSpPr/>
          <p:nvPr/>
        </p:nvCxnSpPr>
        <p:spPr>
          <a:xfrm>
            <a:off x="8164286" y="2917370"/>
            <a:ext cx="0" cy="37229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772E1E4-F933-0D9D-32AA-CC4702C1D10D}"/>
              </a:ext>
            </a:extLst>
          </p:cNvPr>
          <p:cNvCxnSpPr/>
          <p:nvPr/>
        </p:nvCxnSpPr>
        <p:spPr>
          <a:xfrm>
            <a:off x="10489474" y="2917370"/>
            <a:ext cx="0" cy="37229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52" name="Picture 4" descr="635 Disabled Mental Boy Stock Photos - Free &amp; Royalty-Free Stock Photos  from Dreamstime">
            <a:extLst>
              <a:ext uri="{FF2B5EF4-FFF2-40B4-BE49-F238E27FC236}">
                <a16:creationId xmlns:a16="http://schemas.microsoft.com/office/drawing/2014/main" id="{8755EB68-7764-A9BE-91D2-A8A4435CBE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915" y="2296031"/>
            <a:ext cx="2454174" cy="1632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B033FD8-AC9B-1B47-36D6-1201A47B93AD}"/>
              </a:ext>
            </a:extLst>
          </p:cNvPr>
          <p:cNvSpPr txBox="1"/>
          <p:nvPr/>
        </p:nvSpPr>
        <p:spPr>
          <a:xfrm>
            <a:off x="4809308" y="4210234"/>
            <a:ext cx="1685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precedes the response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3955957-5246-D660-31EC-1A56BF853D85}"/>
              </a:ext>
            </a:extLst>
          </p:cNvPr>
          <p:cNvSpPr txBox="1"/>
          <p:nvPr/>
        </p:nvSpPr>
        <p:spPr>
          <a:xfrm>
            <a:off x="7192392" y="4189140"/>
            <a:ext cx="19437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Specific response emitted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1BE56E2-620D-877A-36AF-87832E98C9CC}"/>
              </a:ext>
            </a:extLst>
          </p:cNvPr>
          <p:cNvSpPr txBox="1"/>
          <p:nvPr/>
        </p:nvSpPr>
        <p:spPr>
          <a:xfrm>
            <a:off x="9834154" y="4221156"/>
            <a:ext cx="1685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follows the response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5B0EDD8-79A7-25F5-74C0-E133FD665442}"/>
              </a:ext>
            </a:extLst>
          </p:cNvPr>
          <p:cNvSpPr txBox="1"/>
          <p:nvPr/>
        </p:nvSpPr>
        <p:spPr>
          <a:xfrm>
            <a:off x="4809308" y="5292546"/>
            <a:ext cx="16851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People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Task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Setting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Pain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4D7A395-CE5C-629E-36B3-74F3D18F21A7}"/>
              </a:ext>
            </a:extLst>
          </p:cNvPr>
          <p:cNvSpPr txBox="1"/>
          <p:nvPr/>
        </p:nvSpPr>
        <p:spPr>
          <a:xfrm>
            <a:off x="7192392" y="5292546"/>
            <a:ext cx="16851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Effort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Duration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Latency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Magnitude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C4E7373-81E1-06F7-5C4F-5271C7A13AEE}"/>
              </a:ext>
            </a:extLst>
          </p:cNvPr>
          <p:cNvSpPr txBox="1"/>
          <p:nvPr/>
        </p:nvSpPr>
        <p:spPr>
          <a:xfrm>
            <a:off x="9646919" y="5292546"/>
            <a:ext cx="18723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Extinction (no change)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Punishment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Reinforcement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15713E1-3031-8A31-6ADF-47C98E592F24}"/>
              </a:ext>
            </a:extLst>
          </p:cNvPr>
          <p:cNvCxnSpPr>
            <a:stCxn id="19" idx="2"/>
            <a:endCxn id="22" idx="0"/>
          </p:cNvCxnSpPr>
          <p:nvPr/>
        </p:nvCxnSpPr>
        <p:spPr>
          <a:xfrm>
            <a:off x="5651863" y="4856565"/>
            <a:ext cx="0" cy="43598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CBA2845-6BB7-B268-4785-980894632214}"/>
              </a:ext>
            </a:extLst>
          </p:cNvPr>
          <p:cNvCxnSpPr/>
          <p:nvPr/>
        </p:nvCxnSpPr>
        <p:spPr>
          <a:xfrm>
            <a:off x="8163172" y="4835471"/>
            <a:ext cx="0" cy="43598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8218998A-7BA9-E9B3-8B2E-648402130002}"/>
              </a:ext>
            </a:extLst>
          </p:cNvPr>
          <p:cNvCxnSpPr/>
          <p:nvPr/>
        </p:nvCxnSpPr>
        <p:spPr>
          <a:xfrm>
            <a:off x="10620811" y="4856565"/>
            <a:ext cx="0" cy="43598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Arrow: Curved Left 28">
            <a:extLst>
              <a:ext uri="{FF2B5EF4-FFF2-40B4-BE49-F238E27FC236}">
                <a16:creationId xmlns:a16="http://schemas.microsoft.com/office/drawing/2014/main" id="{2D848708-90D4-327A-38E5-C4DE51168090}"/>
              </a:ext>
            </a:extLst>
          </p:cNvPr>
          <p:cNvSpPr/>
          <p:nvPr/>
        </p:nvSpPr>
        <p:spPr>
          <a:xfrm rot="5400000">
            <a:off x="7679478" y="4115147"/>
            <a:ext cx="360818" cy="4912241"/>
          </a:xfrm>
          <a:prstGeom prst="curvedLeftArrow">
            <a:avLst>
              <a:gd name="adj1" fmla="val 0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49DF7EE-CC0C-F9C3-C89A-29764FD6B362}"/>
              </a:ext>
            </a:extLst>
          </p:cNvPr>
          <p:cNvSpPr txBox="1"/>
          <p:nvPr/>
        </p:nvSpPr>
        <p:spPr>
          <a:xfrm>
            <a:off x="1127702" y="4071735"/>
            <a:ext cx="29836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Biology</a:t>
            </a:r>
            <a:r>
              <a:rPr lang="en-US" sz="1600" dirty="0"/>
              <a:t>: Sensory Sensitivity, sleep, physiology, medication</a:t>
            </a:r>
          </a:p>
          <a:p>
            <a:endParaRPr lang="en-US" sz="1600" dirty="0"/>
          </a:p>
          <a:p>
            <a:r>
              <a:rPr lang="en-US" sz="1600" b="1" dirty="0"/>
              <a:t>Learned history</a:t>
            </a:r>
            <a:r>
              <a:rPr lang="en-US" sz="1600" dirty="0"/>
              <a:t>: Skill repertoire/deficits, Trauma, family experiences</a:t>
            </a:r>
          </a:p>
          <a:p>
            <a:endParaRPr lang="en-US" sz="1600" dirty="0"/>
          </a:p>
          <a:p>
            <a:r>
              <a:rPr lang="en-US" sz="1600" b="1" dirty="0"/>
              <a:t>Culture</a:t>
            </a:r>
            <a:r>
              <a:rPr lang="en-US" sz="1600" dirty="0"/>
              <a:t>: Language, food traditions, social tendencies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149BE9A-2900-4B0B-9151-9AF0AD42FD40}"/>
              </a:ext>
            </a:extLst>
          </p:cNvPr>
          <p:cNvSpPr/>
          <p:nvPr/>
        </p:nvSpPr>
        <p:spPr>
          <a:xfrm>
            <a:off x="941391" y="4767401"/>
            <a:ext cx="2196936" cy="61430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650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8321F-52F6-E3CC-E9BF-8E84D7E21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FC541-EB6C-884A-5F22-541B44A02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463844" cy="1325563"/>
          </a:xfrm>
        </p:spPr>
        <p:txBody>
          <a:bodyPr>
            <a:noAutofit/>
          </a:bodyPr>
          <a:lstStyle/>
          <a:p>
            <a:r>
              <a:rPr lang="en-US" sz="4000" b="1" dirty="0"/>
              <a:t>Example of Collaboration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2F7441-1F49-8C98-DA51-BC5C0E40CF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15807"/>
          </a:xfrm>
        </p:spPr>
        <p:txBody>
          <a:bodyPr>
            <a:normAutofit/>
          </a:bodyPr>
          <a:lstStyle/>
          <a:p>
            <a:pPr marL="457200" indent="-457200"/>
            <a:r>
              <a:rPr lang="en-US" sz="3600" dirty="0"/>
              <a:t>SLP Evaluates language and communication deficits and strengths, best mode of communication</a:t>
            </a:r>
          </a:p>
          <a:p>
            <a:pPr marL="457200" indent="-457200"/>
            <a:r>
              <a:rPr lang="en-US" sz="3600" dirty="0"/>
              <a:t>BCBA uses best mode of communication when completing empirically validated treatment of FCT (Kurtz et al., 2011) and reinforcement schedule thinning following FCT (Hagopian et al., 2011; </a:t>
            </a:r>
            <a:r>
              <a:rPr lang="en-US" sz="3600" dirty="0" err="1"/>
              <a:t>Kranak</a:t>
            </a:r>
            <a:r>
              <a:rPr lang="en-US" sz="3600" dirty="0"/>
              <a:t> &amp; Brown, 2024)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lang="en-US" sz="3200" kern="0" dirty="0">
              <a:solidFill>
                <a:srgbClr val="000000"/>
              </a:solidFill>
              <a:ea typeface="ＭＳ Ｐゴシック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A73F0F-3D56-0531-FDFF-DC5F891B9B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7850" y="304712"/>
            <a:ext cx="2543528" cy="968963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073C1F6-0104-AB38-AE37-ABE746B11C26}"/>
              </a:ext>
            </a:extLst>
          </p:cNvPr>
          <p:cNvCxnSpPr/>
          <p:nvPr/>
        </p:nvCxnSpPr>
        <p:spPr>
          <a:xfrm>
            <a:off x="838200" y="1690688"/>
            <a:ext cx="7021688" cy="0"/>
          </a:xfrm>
          <a:prstGeom prst="line">
            <a:avLst/>
          </a:prstGeom>
          <a:ln>
            <a:solidFill>
              <a:srgbClr val="0067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87520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FC5B2-9792-33C0-91FE-0090EE57F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E5559AB-119A-93F7-601C-0A9784E409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7850" y="304712"/>
            <a:ext cx="2543528" cy="96896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D62DE28-C86A-3DA2-C7E8-EBF980B02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8463844" cy="753812"/>
          </a:xfrm>
        </p:spPr>
        <p:txBody>
          <a:bodyPr>
            <a:noAutofit/>
          </a:bodyPr>
          <a:lstStyle/>
          <a:p>
            <a:r>
              <a:rPr lang="en-US" sz="4000" b="1" dirty="0"/>
              <a:t>FCT and Schedule Thinning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D91C8C45-598E-FB78-8FB6-80D5079521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864078" y="2257957"/>
            <a:ext cx="8463844" cy="251291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AB82117-7D8D-6E07-8FDB-D0D0611A6C8A}"/>
              </a:ext>
            </a:extLst>
          </p:cNvPr>
          <p:cNvSpPr txBox="1"/>
          <p:nvPr/>
        </p:nvSpPr>
        <p:spPr>
          <a:xfrm>
            <a:off x="4145973" y="5909887"/>
            <a:ext cx="2535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Hanley et al., 2014</a:t>
            </a:r>
          </a:p>
        </p:txBody>
      </p:sp>
    </p:spTree>
    <p:extLst>
      <p:ext uri="{BB962C8B-B14F-4D97-AF65-F5344CB8AC3E}">
        <p14:creationId xmlns:p14="http://schemas.microsoft.com/office/powerpoint/2010/main" val="29884313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856B24-DB8A-ACF8-0570-5ED02B554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11E2BAB-8AC7-1DA5-8ACE-1FF70762A4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7850" y="304712"/>
            <a:ext cx="2543528" cy="96896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0CE9D6AC-BD4D-E90E-9CD0-7DCAB230D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8463844" cy="753812"/>
          </a:xfrm>
        </p:spPr>
        <p:txBody>
          <a:bodyPr>
            <a:noAutofit/>
          </a:bodyPr>
          <a:lstStyle/>
          <a:p>
            <a:r>
              <a:rPr lang="en-US" sz="4000" b="1" dirty="0"/>
              <a:t>FCT and Schedule Thinning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6A94D8-2E12-5D8F-BCB5-65E343C124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2968" y="1489732"/>
            <a:ext cx="9163143" cy="5063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9738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9023E5-9970-CACB-3889-C2AF10A28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6A059-565C-CA7C-444B-39EAF8EE76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3684" y="1946442"/>
            <a:ext cx="9144000" cy="2387600"/>
          </a:xfrm>
        </p:spPr>
        <p:txBody>
          <a:bodyPr>
            <a:normAutofit/>
          </a:bodyPr>
          <a:lstStyle/>
          <a:p>
            <a:r>
              <a:rPr lang="en-US" sz="5400" dirty="0"/>
              <a:t>BCBA Occupational Therapist</a:t>
            </a:r>
            <a:br>
              <a:rPr lang="en-US" sz="5400" dirty="0"/>
            </a:br>
            <a:br>
              <a:rPr lang="en-US" sz="5400" dirty="0"/>
            </a:br>
            <a:r>
              <a:rPr lang="en-US" sz="5400" dirty="0"/>
              <a:t>Collaboration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27C639-6523-99C5-E207-FB28B546AD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7850" y="304712"/>
            <a:ext cx="2543528" cy="96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7175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A7212-3F3D-E250-9B76-C9DEE01A84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A2FA4-03BE-6682-1126-E50971B0C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463844" cy="1325563"/>
          </a:xfrm>
        </p:spPr>
        <p:txBody>
          <a:bodyPr>
            <a:noAutofit/>
          </a:bodyPr>
          <a:lstStyle/>
          <a:p>
            <a:r>
              <a:rPr lang="en-US" sz="3600" dirty="0"/>
              <a:t>Behavior-Environment Interaction</a:t>
            </a:r>
          </a:p>
        </p:txBody>
      </p:sp>
      <p:graphicFrame>
        <p:nvGraphicFramePr>
          <p:cNvPr id="14" name="Content Placeholder 13">
            <a:extLst>
              <a:ext uri="{FF2B5EF4-FFF2-40B4-BE49-F238E27FC236}">
                <a16:creationId xmlns:a16="http://schemas.microsoft.com/office/drawing/2014/main" id="{5AE22666-71DB-22E2-DE14-322B2699AF6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615544" y="2034949"/>
          <a:ext cx="7021689" cy="21541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0563">
                  <a:extLst>
                    <a:ext uri="{9D8B030D-6E8A-4147-A177-3AD203B41FA5}">
                      <a16:colId xmlns:a16="http://schemas.microsoft.com/office/drawing/2014/main" val="1789548434"/>
                    </a:ext>
                  </a:extLst>
                </a:gridCol>
                <a:gridCol w="2340563">
                  <a:extLst>
                    <a:ext uri="{9D8B030D-6E8A-4147-A177-3AD203B41FA5}">
                      <a16:colId xmlns:a16="http://schemas.microsoft.com/office/drawing/2014/main" val="1016381672"/>
                    </a:ext>
                  </a:extLst>
                </a:gridCol>
                <a:gridCol w="2340563">
                  <a:extLst>
                    <a:ext uri="{9D8B030D-6E8A-4147-A177-3AD203B41FA5}">
                      <a16:colId xmlns:a16="http://schemas.microsoft.com/office/drawing/2014/main" val="657937343"/>
                    </a:ext>
                  </a:extLst>
                </a:gridCol>
              </a:tblGrid>
              <a:tr h="2154191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Stimulus or Event</a:t>
                      </a:r>
                    </a:p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Antecedent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Response</a:t>
                      </a:r>
                    </a:p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Behavior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Stimulus change</a:t>
                      </a:r>
                    </a:p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Consequence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6483731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98B1F2FB-5C63-48EF-6310-56AFE2F872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7850" y="304712"/>
            <a:ext cx="2543528" cy="968963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A1C3B25-4F31-BEBE-1CD0-170E6282756C}"/>
              </a:ext>
            </a:extLst>
          </p:cNvPr>
          <p:cNvCxnSpPr/>
          <p:nvPr/>
        </p:nvCxnSpPr>
        <p:spPr>
          <a:xfrm>
            <a:off x="838200" y="1690688"/>
            <a:ext cx="7021688" cy="0"/>
          </a:xfrm>
          <a:prstGeom prst="line">
            <a:avLst/>
          </a:prstGeom>
          <a:ln>
            <a:solidFill>
              <a:srgbClr val="0067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81753E6-CC1B-FFB8-98E0-1FB4491C62FD}"/>
              </a:ext>
            </a:extLst>
          </p:cNvPr>
          <p:cNvCxnSpPr/>
          <p:nvPr/>
        </p:nvCxnSpPr>
        <p:spPr>
          <a:xfrm>
            <a:off x="5834743" y="2917370"/>
            <a:ext cx="0" cy="37229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3378E58-AF2B-A1C6-241E-48DA16148BC9}"/>
              </a:ext>
            </a:extLst>
          </p:cNvPr>
          <p:cNvCxnSpPr/>
          <p:nvPr/>
        </p:nvCxnSpPr>
        <p:spPr>
          <a:xfrm>
            <a:off x="8164286" y="2917370"/>
            <a:ext cx="0" cy="37229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FBEF258-2109-D557-03D8-351EE292D890}"/>
              </a:ext>
            </a:extLst>
          </p:cNvPr>
          <p:cNvCxnSpPr/>
          <p:nvPr/>
        </p:nvCxnSpPr>
        <p:spPr>
          <a:xfrm>
            <a:off x="10489474" y="2917370"/>
            <a:ext cx="0" cy="37229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52" name="Picture 4" descr="635 Disabled Mental Boy Stock Photos - Free &amp; Royalty-Free Stock Photos  from Dreamstime">
            <a:extLst>
              <a:ext uri="{FF2B5EF4-FFF2-40B4-BE49-F238E27FC236}">
                <a16:creationId xmlns:a16="http://schemas.microsoft.com/office/drawing/2014/main" id="{64584017-3A4A-771E-F30A-7D1F240D6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915" y="2296031"/>
            <a:ext cx="2454174" cy="1632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6592A53-8076-28FF-9129-721451742C34}"/>
              </a:ext>
            </a:extLst>
          </p:cNvPr>
          <p:cNvSpPr txBox="1"/>
          <p:nvPr/>
        </p:nvSpPr>
        <p:spPr>
          <a:xfrm>
            <a:off x="4809308" y="4210234"/>
            <a:ext cx="1685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precedes the response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2223181-00D2-FA99-9804-C0F712490A2D}"/>
              </a:ext>
            </a:extLst>
          </p:cNvPr>
          <p:cNvSpPr txBox="1"/>
          <p:nvPr/>
        </p:nvSpPr>
        <p:spPr>
          <a:xfrm>
            <a:off x="7192392" y="4189140"/>
            <a:ext cx="19437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Specific response emitted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AA568B2-6412-8F87-E054-D4659600AC96}"/>
              </a:ext>
            </a:extLst>
          </p:cNvPr>
          <p:cNvSpPr txBox="1"/>
          <p:nvPr/>
        </p:nvSpPr>
        <p:spPr>
          <a:xfrm>
            <a:off x="9834154" y="4221156"/>
            <a:ext cx="1685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follows the response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1358FE2-5B4F-907E-DBD8-746730C51BEA}"/>
              </a:ext>
            </a:extLst>
          </p:cNvPr>
          <p:cNvSpPr txBox="1"/>
          <p:nvPr/>
        </p:nvSpPr>
        <p:spPr>
          <a:xfrm>
            <a:off x="4809308" y="5292546"/>
            <a:ext cx="16851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People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Task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Setting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Pain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4985EB7-E41F-0596-C29D-EA26BCA15996}"/>
              </a:ext>
            </a:extLst>
          </p:cNvPr>
          <p:cNvSpPr txBox="1"/>
          <p:nvPr/>
        </p:nvSpPr>
        <p:spPr>
          <a:xfrm>
            <a:off x="7192392" y="5292546"/>
            <a:ext cx="16851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Effort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Duration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Latency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Magnitude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7679CA6-9563-B747-FFF4-7A0309E0DB17}"/>
              </a:ext>
            </a:extLst>
          </p:cNvPr>
          <p:cNvSpPr txBox="1"/>
          <p:nvPr/>
        </p:nvSpPr>
        <p:spPr>
          <a:xfrm>
            <a:off x="9646919" y="5292546"/>
            <a:ext cx="18723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Extinction (no change)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Punishment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Reinforcement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946B2F40-F278-4C61-938B-F9408FDE10AE}"/>
              </a:ext>
            </a:extLst>
          </p:cNvPr>
          <p:cNvCxnSpPr>
            <a:stCxn id="19" idx="2"/>
            <a:endCxn id="22" idx="0"/>
          </p:cNvCxnSpPr>
          <p:nvPr/>
        </p:nvCxnSpPr>
        <p:spPr>
          <a:xfrm>
            <a:off x="5651863" y="4856565"/>
            <a:ext cx="0" cy="43598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6ADA9B5-51B0-DF36-77D8-F710B0E29487}"/>
              </a:ext>
            </a:extLst>
          </p:cNvPr>
          <p:cNvCxnSpPr/>
          <p:nvPr/>
        </p:nvCxnSpPr>
        <p:spPr>
          <a:xfrm>
            <a:off x="8163172" y="4835471"/>
            <a:ext cx="0" cy="43598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A6E6726-1472-6AF9-C714-33D089DF43C8}"/>
              </a:ext>
            </a:extLst>
          </p:cNvPr>
          <p:cNvCxnSpPr/>
          <p:nvPr/>
        </p:nvCxnSpPr>
        <p:spPr>
          <a:xfrm>
            <a:off x="10620811" y="4856565"/>
            <a:ext cx="0" cy="43598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Arrow: Curved Left 28">
            <a:extLst>
              <a:ext uri="{FF2B5EF4-FFF2-40B4-BE49-F238E27FC236}">
                <a16:creationId xmlns:a16="http://schemas.microsoft.com/office/drawing/2014/main" id="{DA7DFF71-9FDC-89AF-278F-C75DCFF3908E}"/>
              </a:ext>
            </a:extLst>
          </p:cNvPr>
          <p:cNvSpPr/>
          <p:nvPr/>
        </p:nvSpPr>
        <p:spPr>
          <a:xfrm rot="5400000">
            <a:off x="7679478" y="4115147"/>
            <a:ext cx="360818" cy="4912241"/>
          </a:xfrm>
          <a:prstGeom prst="curvedLeftArrow">
            <a:avLst>
              <a:gd name="adj1" fmla="val 0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A15DF58-9A6E-207B-E2DF-B00E3580F711}"/>
              </a:ext>
            </a:extLst>
          </p:cNvPr>
          <p:cNvSpPr txBox="1"/>
          <p:nvPr/>
        </p:nvSpPr>
        <p:spPr>
          <a:xfrm>
            <a:off x="1127702" y="4071735"/>
            <a:ext cx="29836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Biology</a:t>
            </a:r>
            <a:r>
              <a:rPr lang="en-US" sz="1600" dirty="0"/>
              <a:t>: Sensory Sensitivity, sleep, physiology, medication</a:t>
            </a:r>
          </a:p>
          <a:p>
            <a:endParaRPr lang="en-US" sz="1600" dirty="0"/>
          </a:p>
          <a:p>
            <a:r>
              <a:rPr lang="en-US" sz="1600" b="1" dirty="0"/>
              <a:t>Learned history</a:t>
            </a:r>
            <a:r>
              <a:rPr lang="en-US" sz="1600" dirty="0"/>
              <a:t>: Skill repertoire/deficits, Trauma, family experiences</a:t>
            </a:r>
          </a:p>
          <a:p>
            <a:endParaRPr lang="en-US" sz="1600" dirty="0"/>
          </a:p>
          <a:p>
            <a:r>
              <a:rPr lang="en-US" sz="1600" b="1" dirty="0"/>
              <a:t>Culture</a:t>
            </a:r>
            <a:r>
              <a:rPr lang="en-US" sz="1600" dirty="0"/>
              <a:t>: Language, food traditions, social tendencies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6C976DA-14C6-A045-D533-425D41C56721}"/>
              </a:ext>
            </a:extLst>
          </p:cNvPr>
          <p:cNvSpPr/>
          <p:nvPr/>
        </p:nvSpPr>
        <p:spPr>
          <a:xfrm>
            <a:off x="1720633" y="3948387"/>
            <a:ext cx="2196936" cy="47278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874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F4A031-E6E4-004C-908C-199419EBB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E5508-4202-EB95-98B3-D157D4B16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463844" cy="1325563"/>
          </a:xfrm>
        </p:spPr>
        <p:txBody>
          <a:bodyPr>
            <a:noAutofit/>
          </a:bodyPr>
          <a:lstStyle/>
          <a:p>
            <a:r>
              <a:rPr lang="en-US" sz="4000" b="1" dirty="0"/>
              <a:t>Example of Collaboration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654419-A625-57E9-1B1A-8A85184882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15807"/>
          </a:xfrm>
        </p:spPr>
        <p:txBody>
          <a:bodyPr>
            <a:normAutofit/>
          </a:bodyPr>
          <a:lstStyle/>
          <a:p>
            <a:pPr marL="457200" indent="-457200"/>
            <a:r>
              <a:rPr lang="en-US" sz="3600" dirty="0"/>
              <a:t>OT develops a sensory profile identifying sensory sensitivity</a:t>
            </a:r>
          </a:p>
          <a:p>
            <a:pPr marL="457200" indent="-457200"/>
            <a:r>
              <a:rPr lang="en-US" sz="3600" dirty="0"/>
              <a:t>BCBA uses information from sensory profile to run a competing stimulus assessment for SIB maintained by automatic reinforcement (Haddock &amp; Hagopian, 2020)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lang="en-US" sz="3200" kern="0" dirty="0">
              <a:solidFill>
                <a:srgbClr val="000000"/>
              </a:solidFill>
              <a:ea typeface="ＭＳ Ｐゴシック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584CC0-0803-744E-EAAA-A283A02002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7850" y="304712"/>
            <a:ext cx="2543528" cy="968963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057C8C4-6EA8-FAA6-B3AF-EEBD0438172F}"/>
              </a:ext>
            </a:extLst>
          </p:cNvPr>
          <p:cNvCxnSpPr/>
          <p:nvPr/>
        </p:nvCxnSpPr>
        <p:spPr>
          <a:xfrm>
            <a:off x="838200" y="1690688"/>
            <a:ext cx="7021688" cy="0"/>
          </a:xfrm>
          <a:prstGeom prst="line">
            <a:avLst/>
          </a:prstGeom>
          <a:ln>
            <a:solidFill>
              <a:srgbClr val="0067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14828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59F7D-298A-76D4-843B-EC3A7683A8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BD7C155-6C42-A707-59D0-5E136D3E9F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7850" y="304712"/>
            <a:ext cx="2543528" cy="96896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05FD2C55-F6EF-6BAC-509C-B02FC86D7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8463844" cy="753812"/>
          </a:xfrm>
        </p:spPr>
        <p:txBody>
          <a:bodyPr>
            <a:noAutofit/>
          </a:bodyPr>
          <a:lstStyle/>
          <a:p>
            <a:r>
              <a:rPr lang="en-US" sz="4000" b="1" dirty="0"/>
              <a:t>Competing Stimulus Assessment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DDC6F3-CCB7-2470-4877-E1C87D96AE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1407" y="2190576"/>
            <a:ext cx="5403886" cy="372681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DF5295A-949B-7087-9921-433F758EB32D}"/>
              </a:ext>
            </a:extLst>
          </p:cNvPr>
          <p:cNvSpPr txBox="1"/>
          <p:nvPr/>
        </p:nvSpPr>
        <p:spPr>
          <a:xfrm>
            <a:off x="3684978" y="6117483"/>
            <a:ext cx="4148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Frank-Crowford et al., 2023</a:t>
            </a:r>
          </a:p>
        </p:txBody>
      </p:sp>
    </p:spTree>
    <p:extLst>
      <p:ext uri="{BB962C8B-B14F-4D97-AF65-F5344CB8AC3E}">
        <p14:creationId xmlns:p14="http://schemas.microsoft.com/office/powerpoint/2010/main" val="28578432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F2EB3-E18B-9E11-B1B9-7BD62A503C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DEC67AB-1291-9F3C-D7E6-6F7EBE3733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7850" y="304712"/>
            <a:ext cx="2543528" cy="96896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E6F2143-8EBF-474E-56D2-6AB77A671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8463844" cy="753812"/>
          </a:xfrm>
        </p:spPr>
        <p:txBody>
          <a:bodyPr>
            <a:noAutofit/>
          </a:bodyPr>
          <a:lstStyle/>
          <a:p>
            <a:r>
              <a:rPr lang="en-US" sz="4000" b="1" dirty="0"/>
              <a:t>Competing Stimulus Assessment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8553C017-459A-AC29-69E9-3E60A6C7BE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461958" y="1850065"/>
            <a:ext cx="7005891" cy="414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2624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0C45AE-8B2A-E481-90A7-C25177B27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1DE4A-6411-45AD-2872-9759F6C45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463844" cy="1325563"/>
          </a:xfrm>
        </p:spPr>
        <p:txBody>
          <a:bodyPr>
            <a:noAutofit/>
          </a:bodyPr>
          <a:lstStyle/>
          <a:p>
            <a:r>
              <a:rPr lang="en-US" sz="4000" b="1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29832E-6E9A-F3A9-A422-0A1300158A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5765"/>
            <a:ext cx="10515600" cy="4815807"/>
          </a:xfrm>
        </p:spPr>
        <p:txBody>
          <a:bodyPr>
            <a:normAutofit/>
          </a:bodyPr>
          <a:lstStyle/>
          <a:p>
            <a:r>
              <a:rPr lang="en-US" sz="3200" dirty="0"/>
              <a:t>Interdisciplinary teams are useful when assessing and treating children with IDD due to complexity of communication and sensory differences, medical/psychiatric </a:t>
            </a:r>
            <a:r>
              <a:rPr lang="en-US" sz="3200" dirty="0" err="1"/>
              <a:t>comorbidties</a:t>
            </a:r>
            <a:r>
              <a:rPr lang="en-US" sz="3200" dirty="0"/>
              <a:t>, and environmental variables that all can contribute to the emergence and maintenance of disruptive behaviors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lang="en-US" sz="3200" kern="0" dirty="0">
              <a:solidFill>
                <a:srgbClr val="000000"/>
              </a:solidFill>
              <a:ea typeface="ＭＳ Ｐゴシック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6C0A25-E2AD-D7AB-E4D1-1DEF7B53E1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7850" y="304712"/>
            <a:ext cx="2543528" cy="968963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746A0FA-53FB-0CD5-62A7-8803B071BB21}"/>
              </a:ext>
            </a:extLst>
          </p:cNvPr>
          <p:cNvCxnSpPr/>
          <p:nvPr/>
        </p:nvCxnSpPr>
        <p:spPr>
          <a:xfrm>
            <a:off x="838200" y="1690688"/>
            <a:ext cx="7021688" cy="0"/>
          </a:xfrm>
          <a:prstGeom prst="line">
            <a:avLst/>
          </a:prstGeom>
          <a:ln>
            <a:solidFill>
              <a:srgbClr val="0067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25908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AC1EA-C45D-7045-B647-CEDA91DC76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3ED3A-F1F0-2BB8-C8C6-23C9AEBF3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dirty="0"/>
              <a:t>BACB Ethics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B52C22-FFA4-F20C-7759-258D65FCB8F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Requires reliance on scientific evidence in assessment</a:t>
            </a:r>
          </a:p>
          <a:p>
            <a:r>
              <a:rPr lang="en-US" sz="2000" dirty="0"/>
              <a:t>“Before selecting or designing behavior-change interventions behavior analysts select and design assessments that are conceptually consistent with behavioral principles; that are based on scientific evidence; and that best meet the diverse needs, context, and resources of the client and stakeholders.” BACB 2.13 (Selecting Designing and Implementing Assessments</a:t>
            </a:r>
            <a:r>
              <a:rPr lang="en-US" sz="1800" dirty="0"/>
              <a:t>)</a:t>
            </a:r>
          </a:p>
          <a:p>
            <a:endParaRPr lang="en-US" sz="3200" dirty="0"/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lang="en-US" sz="3200" kern="0" dirty="0">
              <a:solidFill>
                <a:srgbClr val="000000"/>
              </a:solidFill>
              <a:ea typeface="ＭＳ Ｐゴシック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3E767F-DA9A-2659-4D41-94E1253FAE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7850" y="304712"/>
            <a:ext cx="2543528" cy="968963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12B12CD-9324-E96A-8126-D169E114E7A5}"/>
              </a:ext>
            </a:extLst>
          </p:cNvPr>
          <p:cNvCxnSpPr/>
          <p:nvPr/>
        </p:nvCxnSpPr>
        <p:spPr>
          <a:xfrm>
            <a:off x="838200" y="1690688"/>
            <a:ext cx="7021688" cy="0"/>
          </a:xfrm>
          <a:prstGeom prst="line">
            <a:avLst/>
          </a:prstGeom>
          <a:ln>
            <a:solidFill>
              <a:srgbClr val="0067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CCC3E93E-3AFE-15EC-0C1A-795553C236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2463" y="2744311"/>
            <a:ext cx="3807218" cy="1369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1410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8608C-75EB-169C-5A59-3EED3FEEB1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4F19F-83E1-0F5D-8B59-922D516EE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463844" cy="1325563"/>
          </a:xfrm>
        </p:spPr>
        <p:txBody>
          <a:bodyPr>
            <a:noAutofit/>
          </a:bodyPr>
          <a:lstStyle/>
          <a:p>
            <a:r>
              <a:rPr lang="en-US" sz="4000" b="1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344E5F-D5D3-8C6E-329C-2CF79C6333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5765"/>
            <a:ext cx="10515600" cy="48158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Baer BM, Wolf MM, Risley TR. Some Current Dimensions of Applied Behavior Analysis. 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Journal of Applied Behavior Analysis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.1968;1:91-97.</a:t>
            </a:r>
          </a:p>
          <a:p>
            <a:pPr marL="0" indent="0"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Crosland KA, Zarcone JR, Lindauer SE, et al. Use of functional analysis methodology in the evaluation of medication effects. 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Journal of Autism and Developmental Disorders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 2003;33(3):271-279.</a:t>
            </a:r>
          </a:p>
          <a:p>
            <a:pPr marL="0" indent="0">
              <a:buNone/>
            </a:pPr>
            <a:r>
              <a:rPr lang="en-U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Frank‐Crawford, M. A., Hagopian, L. P., Schmidt, J. D., Kaur, J., Hanlin, C., &amp; Piersma, D. E. (2023). A replication and extension of the augmented competing stimulus assessment. </a:t>
            </a:r>
            <a:r>
              <a:rPr lang="en-US" sz="12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Journal of Applied Behavior Analysis</a:t>
            </a:r>
            <a:r>
              <a:rPr lang="en-U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en-US" sz="12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r>
              <a:rPr lang="en-U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(4), 869-883.</a:t>
            </a:r>
            <a:endParaRPr lang="en-US" sz="1200" kern="0" dirty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Ghebrehiwet, T., Ammon, M.,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Burbiel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I., Botbol, M. (2016). Interdisciplinary Team Approach to Clinical Care. In: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Mezzich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J., Botbol, M., Christodoulou, G., Cloninger, C., Salloum, I. (eds) Person Centered Psychiatry. Springer, Cham.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https://doi.org/10.1007/978-3-319-39724-5_16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Haddock, J. N., &amp; Hagopian, L. P. (2020). Competing stimulus assessments: A systematic review. </a:t>
            </a:r>
            <a:r>
              <a:rPr lang="en-US" sz="12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Journal of Applied Behavior Analysis</a:t>
            </a:r>
            <a:r>
              <a:rPr lang="en-U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en-US" sz="12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53</a:t>
            </a:r>
            <a:r>
              <a:rPr lang="en-U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(4), 1982-2001.</a:t>
            </a:r>
          </a:p>
          <a:p>
            <a:pPr marL="0" indent="0">
              <a:buNone/>
            </a:pPr>
            <a:r>
              <a:rPr lang="en-U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Hagopian, L. P., Boelter, E. W., &amp; Jarmolowicz, D. P. (2011). Reinforcement schedule thinning following functional communication training: Review and recommendations. </a:t>
            </a:r>
            <a:r>
              <a:rPr lang="en-US" sz="12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Behavior Analysis in Practice</a:t>
            </a:r>
            <a:r>
              <a:rPr lang="en-U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en-US" sz="12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(1), 4-16.</a:t>
            </a:r>
          </a:p>
          <a:p>
            <a:pPr marL="0" indent="0">
              <a:buNone/>
            </a:pPr>
            <a:r>
              <a:rPr lang="en-U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Hanley, G. P., Jin, C. S., Vanselow, N. R., &amp; Hanratty, L. A. (2014). Producing meaningful improvements in problem behavior of children with autism via synthesized analyses and treatments. </a:t>
            </a:r>
            <a:r>
              <a:rPr lang="en-US" sz="12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Journal of Applied Behavior Analysis</a:t>
            </a:r>
            <a:r>
              <a:rPr lang="en-U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en-US" sz="12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47</a:t>
            </a:r>
            <a:r>
              <a:rPr lang="en-U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(1), 16-36.</a:t>
            </a:r>
          </a:p>
          <a:p>
            <a:pPr marL="0" indent="0">
              <a:buNone/>
            </a:pPr>
            <a:r>
              <a:rPr lang="en-US" sz="12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Kranak</a:t>
            </a:r>
            <a:r>
              <a:rPr lang="en-U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M. P., &amp; Brown, K. R. (2024). Updated recommendations for reinforcement schedule thinning following functional communication training. </a:t>
            </a:r>
            <a:r>
              <a:rPr lang="en-US" sz="12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Behavior Analysis in Practice</a:t>
            </a:r>
            <a:r>
              <a:rPr lang="en-U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en-US" sz="12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r>
              <a:rPr lang="en-U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(1), 87-106.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Kurtz, P. F., Boelter, E. W., Jarmolowicz, D. P., Chin, M. D., &amp; Hagopian, L. P. (2011). An analysis of functional communication training as an empirically supported treatment for problem behavior displayed by individuals with intellectual disabilities. 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Research in Developmental Disabilities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32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(6), 2935-2942.</a:t>
            </a:r>
          </a:p>
          <a:p>
            <a:pPr marL="0" indent="0"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Laraway, S.,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Snycerski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S., Michael, J. and Poling, A. (2003), MOTIVATING OPERATIONS AND TERMS TO DESCRIBE THEM: SOME FURTHER REFINEMENTS. Journal of Applied Behavior Analysis, 36: 407-414.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https://doi.org/10.1901/jaba.2003.36-407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0" indent="0">
              <a:buNone/>
            </a:pPr>
            <a:r>
              <a:rPr lang="en-U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Valdovinos, M. G., Nelson, S. M., Kuhle, J. L., &amp; Dierks, A. M. (2009). Using analogue functional analysis to measure variations in problem behavior rate and function after psychotropic medication changes: A clinical demonstration. </a:t>
            </a:r>
            <a:r>
              <a:rPr lang="en-US" sz="12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Journal of Mental Health Research in Intellectual Disabilities</a:t>
            </a:r>
            <a:r>
              <a:rPr lang="en-U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en-US" sz="12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(4), 279-293.</a:t>
            </a:r>
            <a:endParaRPr lang="en-US" sz="1200" kern="0" dirty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DEA088-69A0-3385-1327-65948A56BB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67850" y="304712"/>
            <a:ext cx="2543528" cy="968963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E6EFF54-92CA-DDB5-F7BC-F11ADE6D3C21}"/>
              </a:ext>
            </a:extLst>
          </p:cNvPr>
          <p:cNvCxnSpPr/>
          <p:nvPr/>
        </p:nvCxnSpPr>
        <p:spPr>
          <a:xfrm>
            <a:off x="838200" y="1690688"/>
            <a:ext cx="7021688" cy="0"/>
          </a:xfrm>
          <a:prstGeom prst="line">
            <a:avLst/>
          </a:prstGeom>
          <a:ln>
            <a:solidFill>
              <a:srgbClr val="0067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41999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3ADE59C5-9EDF-5C42-82AD-8052C6F764FE}" vid="{83E351BB-BD43-3445-97A0-354832C5425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046da4d3-ba20-4986-879c-49e262eff745}" enabled="1" method="Standard" siteId="{9f693e63-5e9e-4ced-98a4-8ab28f9d0c2d}" contentBits="0" removed="0"/>
  <clbl:label id="{f6b6dd5b-f02f-441a-99a0-162ac5060bd2}" enabled="0" method="" siteId="{f6b6dd5b-f02f-441a-99a0-162ac5060b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ECHO COMPLEX BEHAVIOR TEMPLATE DRAFT</Template>
  <TotalTime>888</TotalTime>
  <Words>1728</Words>
  <Application>Microsoft Office PowerPoint</Application>
  <PresentationFormat>Widescreen</PresentationFormat>
  <Paragraphs>270</Paragraphs>
  <Slides>33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1" baseType="lpstr">
      <vt:lpstr>ＭＳ Ｐゴシック</vt:lpstr>
      <vt:lpstr>Aptos</vt:lpstr>
      <vt:lpstr>Aptos Display</vt:lpstr>
      <vt:lpstr>Arial</vt:lpstr>
      <vt:lpstr>Calibri</vt:lpstr>
      <vt:lpstr>Times New Roman</vt:lpstr>
      <vt:lpstr>Wingdings</vt:lpstr>
      <vt:lpstr>Office Theme</vt:lpstr>
      <vt:lpstr>Bio-Behavioral Model to Assess and Treat Severe Complex Challenging Behavior: Application and Empirical Evidence</vt:lpstr>
      <vt:lpstr>Learning Objectives</vt:lpstr>
      <vt:lpstr>Youth Admitted to Bio-Behavioral Inpatient Program</vt:lpstr>
      <vt:lpstr>Raising the Bar: Growth of Specialized Hospital Psychiatric Units for Youths with Neurodevelopmental Disabilities Siegel et al. (2025). Psychiatric Services</vt:lpstr>
      <vt:lpstr>Characteristics of Bio Bx Teams (N=13)</vt:lpstr>
      <vt:lpstr>Clinical Relevance</vt:lpstr>
      <vt:lpstr>Guidelines and Things to Think About</vt:lpstr>
      <vt:lpstr>Biobehavioral Treatment Team Roles</vt:lpstr>
      <vt:lpstr>Role of the Behavior Analyst  Bio-Behavioral Model</vt:lpstr>
      <vt:lpstr>Applied Behavior Analysis (ABA)</vt:lpstr>
      <vt:lpstr>Behavior-Environment Interaction</vt:lpstr>
      <vt:lpstr>Behavior Analytic Assessment </vt:lpstr>
      <vt:lpstr>Function of Behavior</vt:lpstr>
      <vt:lpstr>What’s Involved in a Functional Behavior Assessment?</vt:lpstr>
      <vt:lpstr>Rationale for Treatments Based on Function</vt:lpstr>
      <vt:lpstr>BCBA -Psychiatrist  Collaboration</vt:lpstr>
      <vt:lpstr>Behavior-Environment Interaction</vt:lpstr>
      <vt:lpstr>Medications as Motivating Operations </vt:lpstr>
      <vt:lpstr>Medication as Motivating Operations</vt:lpstr>
      <vt:lpstr>Medication as Motivating Operations</vt:lpstr>
      <vt:lpstr>BCBA and Speech Language Pathologist  Collaboration</vt:lpstr>
      <vt:lpstr>Behavior-Environment Interaction</vt:lpstr>
      <vt:lpstr>Example of Collaboration</vt:lpstr>
      <vt:lpstr>FCT and Schedule Thinning</vt:lpstr>
      <vt:lpstr>FCT and Schedule Thinning</vt:lpstr>
      <vt:lpstr>BCBA Occupational Therapist  Collaboration</vt:lpstr>
      <vt:lpstr>Behavior-Environment Interaction</vt:lpstr>
      <vt:lpstr>Example of Collaboration</vt:lpstr>
      <vt:lpstr>Competing Stimulus Assessment</vt:lpstr>
      <vt:lpstr>Competing Stimulus Assessment</vt:lpstr>
      <vt:lpstr>Summary</vt:lpstr>
      <vt:lpstr>BACB Ethics Code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Richard Colombo</dc:creator>
  <cp:lastModifiedBy>Boelter, Eric</cp:lastModifiedBy>
  <cp:revision>12</cp:revision>
  <dcterms:created xsi:type="dcterms:W3CDTF">2025-10-16T12:45:06Z</dcterms:created>
  <dcterms:modified xsi:type="dcterms:W3CDTF">2026-10-05T05:47:38Z</dcterms:modified>
</cp:coreProperties>
</file>