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9"/>
  </p:notesMasterIdLst>
  <p:sldIdLst>
    <p:sldId id="312" r:id="rId5"/>
    <p:sldId id="1003" r:id="rId6"/>
    <p:sldId id="293" r:id="rId7"/>
    <p:sldId id="1014" r:id="rId8"/>
    <p:sldId id="1002" r:id="rId9"/>
    <p:sldId id="1008" r:id="rId10"/>
    <p:sldId id="1010" r:id="rId11"/>
    <p:sldId id="1013" r:id="rId12"/>
    <p:sldId id="1012" r:id="rId13"/>
    <p:sldId id="1007" r:id="rId14"/>
    <p:sldId id="1015" r:id="rId15"/>
    <p:sldId id="1009" r:id="rId16"/>
    <p:sldId id="285" r:id="rId17"/>
    <p:sldId id="306" r:id="rId18"/>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82E74E-FB19-07AF-538D-0DD56A0B755D}" name="Karis Casagrande" initials="KC" userId="S::karisc1@uw.edu::a2c34c8a-53f4-4445-8ef8-883c127766ff" providerId="AD"/>
  <p188:author id="{D179C891-8413-0C1C-DC5D-F4D96DD9CF6E}" name="Fallon Zollars" initials="FZ" userId="S::fzollars@uw.edu::fb4715d9-d39c-4a72-affb-3c08b0ea680d" providerId="AD"/>
  <p188:author id="{6AC71F95-E79E-798A-7279-EE514B82BF05}" name="Erica Ellis" initials="EE" userId="S::ejebop@uw.edu::b435fe8e-67dd-4a9c-8d73-4bc61dd546e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E5F"/>
    <a:srgbClr val="C6C6C6"/>
    <a:srgbClr val="95A9AA"/>
    <a:srgbClr val="5AABAC"/>
    <a:srgbClr val="00696A"/>
    <a:srgbClr val="2E9FA1"/>
    <a:srgbClr val="118586"/>
    <a:srgbClr val="619187"/>
    <a:srgbClr val="13403C"/>
    <a:srgbClr val="3B77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B67994-FC99-4F57-A957-493584432D79}" v="58" dt="2026-09-08T23:22:18.90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76962" autoAdjust="0"/>
  </p:normalViewPr>
  <p:slideViewPr>
    <p:cSldViewPr snapToGrid="0">
      <p:cViewPr varScale="1">
        <p:scale>
          <a:sx n="90" d="100"/>
          <a:sy n="90" d="100"/>
        </p:scale>
        <p:origin x="1456" y="192"/>
      </p:cViewPr>
      <p:guideLst>
        <p:guide orient="horz" pos="2880"/>
        <p:guide pos="2160"/>
      </p:guideLst>
    </p:cSldViewPr>
  </p:slideViewPr>
  <p:outlineViewPr>
    <p:cViewPr>
      <p:scale>
        <a:sx n="33" d="100"/>
        <a:sy n="33" d="100"/>
      </p:scale>
      <p:origin x="0" y="-32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DA22A2C4-4630-491F-9E67-968A78AF28D0}" type="datetimeFigureOut">
              <a:rPr lang="en-US" smtClean="0"/>
              <a:t>9/22/26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BDF037E9-0FD9-458F-8D99-763214DC4B42}" type="slidenum">
              <a:rPr lang="en-US" smtClean="0"/>
              <a:t>‹#›</a:t>
            </a:fld>
            <a:endParaRPr lang="en-US"/>
          </a:p>
        </p:txBody>
      </p:sp>
    </p:spTree>
    <p:extLst>
      <p:ext uri="{BB962C8B-B14F-4D97-AF65-F5344CB8AC3E}">
        <p14:creationId xmlns:p14="http://schemas.microsoft.com/office/powerpoint/2010/main" val="3194806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Project </a:t>
            </a:r>
            <a:r>
              <a:rPr lang="en-US" sz="1200" dirty="0">
                <a:solidFill>
                  <a:srgbClr val="FFFFFF"/>
                </a:solidFill>
                <a:latin typeface="Helvetica Neue"/>
              </a:rPr>
              <a:t>ECHO, which stands for </a:t>
            </a:r>
            <a:r>
              <a:rPr lang="en-US" sz="1200" dirty="0">
                <a:solidFill>
                  <a:srgbClr val="FFFFFF"/>
                </a:solidFill>
                <a:latin typeface="Helvetica Neue"/>
                <a:cs typeface="Helvetica Neue"/>
              </a:rPr>
              <a:t>Extension for Community Healthcare Outcomes, </a:t>
            </a:r>
            <a:r>
              <a:rPr lang="en-US" dirty="0"/>
              <a:t>is a specific type of learning collaborative that focuses on utilizing technology to improve care for traditionally underserved populations or conditions.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ECHO was first developed at UNM by Dr. Sanjeeve Aurora in 2003 to address his long waitlist for care related to Hepatitis 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solidFill>
              <a:latin typeface="Helvetica Neue"/>
              <a:cs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Helvetica Neue"/>
                <a:cs typeface="Helvetica Neue"/>
              </a:rPr>
              <a:t>The ECHO philosophy is based on the fact that there are often not enough specialty care providers to treat those with complex conditions out in the community, and thus aims to train primary care clinicians to provide that care through this learning collaborative so patients can get the right care in the right place at the right time.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BDF037E9-0FD9-458F-8D99-763214DC4B42}" type="slidenum">
              <a:rPr lang="en-US" smtClean="0"/>
              <a:t>3</a:t>
            </a:fld>
            <a:endParaRPr lang="en-US"/>
          </a:p>
        </p:txBody>
      </p:sp>
    </p:spTree>
    <p:extLst>
      <p:ext uri="{BB962C8B-B14F-4D97-AF65-F5344CB8AC3E}">
        <p14:creationId xmlns:p14="http://schemas.microsoft.com/office/powerpoint/2010/main" val="2334318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5CF78-EF59-AD5E-6620-23884FD8E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FA531-14FB-2BC9-D404-BA7B02F7C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F4D7F-4BE8-12BA-F867-14A74F22170A}"/>
              </a:ext>
            </a:extLst>
          </p:cNvPr>
          <p:cNvSpPr>
            <a:spLocks noGrp="1"/>
          </p:cNvSpPr>
          <p:nvPr>
            <p:ph type="body" idx="1"/>
          </p:nvPr>
        </p:nvSpPr>
        <p:spPr/>
        <p:txBody>
          <a:bodyPr/>
          <a:lstStyle/>
          <a:p>
            <a:r>
              <a:rPr lang="en-US" dirty="0"/>
              <a:t>In addition to “moving knowledge, not people” ECHO also uses the phrase “All Teach, All Learn” to emphasize that this is learning collaborative. ECHO programs create </a:t>
            </a:r>
            <a:r>
              <a:rPr lang="en-US" b="1" dirty="0"/>
              <a:t>communities of practice</a:t>
            </a:r>
            <a:r>
              <a:rPr lang="en-US" dirty="0"/>
              <a:t> that connect specialists or subject-matter experts (the </a:t>
            </a:r>
            <a:r>
              <a:rPr lang="en-US" b="1" dirty="0"/>
              <a:t>“hub”</a:t>
            </a:r>
            <a:r>
              <a:rPr lang="en-US" dirty="0"/>
              <a:t>) with community-based professionals (the </a:t>
            </a:r>
            <a:r>
              <a:rPr lang="en-US" b="1" dirty="0"/>
              <a:t>“spokes”</a:t>
            </a:r>
            <a:r>
              <a:rPr lang="en-US" dirty="0"/>
              <a:t>). Over the course of the ECHO series, the hub and spokes learn from each other to build up knowledge both of professional best practice, but also of the local context and needs of specific communities. This creates a greater capacity to support local communities through access to informed care and resources specific to their needs.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simple terms, </a:t>
            </a:r>
            <a:r>
              <a:rPr lang="en-US" b="1" dirty="0"/>
              <a:t>an ECHO program takes knowledge that is concentrated in a small number of experts and spreads it through a network of local professionals who cause that knowledge to serve more people in their own communities.</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F91F54E-373D-494E-1F67-A532BBEB830A}"/>
              </a:ext>
            </a:extLst>
          </p:cNvPr>
          <p:cNvSpPr>
            <a:spLocks noGrp="1"/>
          </p:cNvSpPr>
          <p:nvPr>
            <p:ph type="sldNum" sz="quarter" idx="5"/>
          </p:nvPr>
        </p:nvSpPr>
        <p:spPr/>
        <p:txBody>
          <a:bodyPr/>
          <a:lstStyle/>
          <a:p>
            <a:fld id="{BDF037E9-0FD9-458F-8D99-763214DC4B42}" type="slidenum">
              <a:rPr lang="en-US" smtClean="0"/>
              <a:t>5</a:t>
            </a:fld>
            <a:endParaRPr lang="en-US"/>
          </a:p>
        </p:txBody>
      </p:sp>
    </p:spTree>
    <p:extLst>
      <p:ext uri="{BB962C8B-B14F-4D97-AF65-F5344CB8AC3E}">
        <p14:creationId xmlns:p14="http://schemas.microsoft.com/office/powerpoint/2010/main" val="2991316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variety of ways that learning collaboratives are run, but ECHO is specifically guided by four core principles that define the structure. </a:t>
            </a:r>
          </a:p>
          <a:p>
            <a:endParaRPr lang="en-US" dirty="0"/>
          </a:p>
          <a:p>
            <a:r>
              <a:rPr lang="en-US" dirty="0"/>
              <a:t>First, sessions use technology like Zoom to connect so that knowledge can more easily be spread over long distances. </a:t>
            </a:r>
          </a:p>
          <a:p>
            <a:r>
              <a:rPr lang="en-US" dirty="0"/>
              <a:t>Second, the space is used to share best practice in a specific area of practice through short didactics, sometimes called “knowledge bursts,” and other discussions </a:t>
            </a:r>
          </a:p>
          <a:p>
            <a:r>
              <a:rPr lang="en-US" dirty="0"/>
              <a:t>Third, case-based learning is used as a form of guided practice to support participants in applying learned information and navigating the complexity of their real-world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 outcomes like attendance, engagement, and learning in monitored to ensure ongoing quality improvement and accountability for expected outcomes. </a:t>
            </a:r>
          </a:p>
          <a:p>
            <a:endParaRPr lang="en-US" dirty="0"/>
          </a:p>
          <a:p>
            <a:pPr marL="0" indent="0">
              <a:buNone/>
            </a:pPr>
            <a:endParaRPr lang="en-US" dirty="0"/>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lang="en-US" b="0" dirty="0">
              <a:ea typeface="Calibri"/>
            </a:endParaRPr>
          </a:p>
          <a:p>
            <a:pPr marL="457200" indent="-4572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fld id="{BDF037E9-0FD9-458F-8D99-763214DC4B42}" type="slidenum">
              <a:rPr lang="en-US" smtClean="0"/>
              <a:t>6</a:t>
            </a:fld>
            <a:endParaRPr lang="en-US"/>
          </a:p>
        </p:txBody>
      </p:sp>
    </p:spTree>
    <p:extLst>
      <p:ext uri="{BB962C8B-B14F-4D97-AF65-F5344CB8AC3E}">
        <p14:creationId xmlns:p14="http://schemas.microsoft.com/office/powerpoint/2010/main" val="3352345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ECHO session starts with introductions, so that we continue to grow our community by creating strong networks. We also share announcements of other events or learning opportunities that are relevant to the work we are doing together. </a:t>
            </a:r>
          </a:p>
          <a:p>
            <a:endParaRPr lang="en-US" dirty="0"/>
          </a:p>
          <a:p>
            <a:r>
              <a:rPr lang="en-US" dirty="0"/>
              <a:t>Sessions also include a short didactic, which some groups call “Knowledge bursts” which are meant to help share an area of best practice that can spark your interest and get you started with learning more in the future. </a:t>
            </a:r>
          </a:p>
          <a:p>
            <a:endParaRPr lang="en-US" dirty="0"/>
          </a:p>
          <a:p>
            <a:r>
              <a:rPr lang="en-US" dirty="0"/>
              <a:t>Lastly, the majority of the session is dedicated to case-based learning, which includes a short case presentation, time for clarifying questions, and sharing recommendations based on the needs of the case. </a:t>
            </a:r>
          </a:p>
          <a:p>
            <a:endParaRPr lang="en-US" dirty="0"/>
          </a:p>
          <a:p>
            <a:endParaRPr lang="en-US" dirty="0"/>
          </a:p>
        </p:txBody>
      </p:sp>
      <p:sp>
        <p:nvSpPr>
          <p:cNvPr id="4" name="Slide Number Placeholder 3"/>
          <p:cNvSpPr>
            <a:spLocks noGrp="1"/>
          </p:cNvSpPr>
          <p:nvPr>
            <p:ph type="sldNum" sz="quarter" idx="5"/>
          </p:nvPr>
        </p:nvSpPr>
        <p:spPr/>
        <p:txBody>
          <a:bodyPr/>
          <a:lstStyle/>
          <a:p>
            <a:fld id="{BDF037E9-0FD9-458F-8D99-763214DC4B42}" type="slidenum">
              <a:rPr lang="en-US" smtClean="0"/>
              <a:t>7</a:t>
            </a:fld>
            <a:endParaRPr lang="en-US"/>
          </a:p>
        </p:txBody>
      </p:sp>
    </p:spTree>
    <p:extLst>
      <p:ext uri="{BB962C8B-B14F-4D97-AF65-F5344CB8AC3E}">
        <p14:creationId xmlns:p14="http://schemas.microsoft.com/office/powerpoint/2010/main" val="2165523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F037E9-0FD9-458F-8D99-763214DC4B42}" type="slidenum">
              <a:rPr lang="en-US" smtClean="0"/>
              <a:t>8</a:t>
            </a:fld>
            <a:endParaRPr lang="en-US"/>
          </a:p>
        </p:txBody>
      </p:sp>
    </p:spTree>
    <p:extLst>
      <p:ext uri="{BB962C8B-B14F-4D97-AF65-F5344CB8AC3E}">
        <p14:creationId xmlns:p14="http://schemas.microsoft.com/office/powerpoint/2010/main" val="587816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F037E9-0FD9-458F-8D99-763214DC4B42}" type="slidenum">
              <a:rPr lang="en-US" smtClean="0"/>
              <a:t>9</a:t>
            </a:fld>
            <a:endParaRPr lang="en-US"/>
          </a:p>
        </p:txBody>
      </p:sp>
    </p:spTree>
    <p:extLst>
      <p:ext uri="{BB962C8B-B14F-4D97-AF65-F5344CB8AC3E}">
        <p14:creationId xmlns:p14="http://schemas.microsoft.com/office/powerpoint/2010/main" val="639975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F037E9-0FD9-458F-8D99-763214DC4B42}" type="slidenum">
              <a:rPr lang="en-US" smtClean="0"/>
              <a:t>10</a:t>
            </a:fld>
            <a:endParaRPr lang="en-US"/>
          </a:p>
        </p:txBody>
      </p:sp>
    </p:spTree>
    <p:extLst>
      <p:ext uri="{BB962C8B-B14F-4D97-AF65-F5344CB8AC3E}">
        <p14:creationId xmlns:p14="http://schemas.microsoft.com/office/powerpoint/2010/main" val="927727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1" dirty="0">
                <a:solidFill>
                  <a:schemeClr val="tx1">
                    <a:lumMod val="49000"/>
                    <a:lumOff val="51000"/>
                  </a:schemeClr>
                </a:solidFill>
              </a:rPr>
              <a:t>Be engaged and respectful. </a:t>
            </a:r>
            <a:r>
              <a:rPr lang="en-US" b="0" dirty="0">
                <a:solidFill>
                  <a:schemeClr val="tx1">
                    <a:lumMod val="49000"/>
                    <a:lumOff val="51000"/>
                  </a:schemeClr>
                </a:solidFill>
              </a:rPr>
              <a:t>We are building a community of people learning together, so it is helpful to see each other. Also, attending regularly and being respectful of different experiences, knowledge, and perspectives is critical to being an active listener and collaborator. Sessions are jam packed with learning and discussion, so please try to keep comments on topic and to the point, so we can engage in rich deep discussions without veering too far off track.  Additionally, when there is too much happening in the chat, it can distract from the presentation and live discussion so keep discussions there to a minimum. </a:t>
            </a:r>
            <a:endParaRPr lang="en-US" b="1" dirty="0">
              <a:solidFill>
                <a:schemeClr val="tx1">
                  <a:lumMod val="49000"/>
                  <a:lumOff val="51000"/>
                </a:schemeClr>
              </a:solidFill>
            </a:endParaRPr>
          </a:p>
          <a:p>
            <a:pPr marL="171450" indent="-171450" algn="l">
              <a:buFont typeface="Arial" panose="020B0604020202020204" pitchFamily="34" charset="0"/>
              <a:buChar char="•"/>
            </a:pPr>
            <a:r>
              <a:rPr lang="en-US" b="1" dirty="0">
                <a:solidFill>
                  <a:schemeClr val="tx1">
                    <a:lumMod val="49000"/>
                    <a:lumOff val="51000"/>
                  </a:schemeClr>
                </a:solidFill>
              </a:rPr>
              <a:t>Ask Clarifying Questions. </a:t>
            </a:r>
            <a:r>
              <a:rPr lang="en-US" dirty="0">
                <a:solidFill>
                  <a:schemeClr val="tx1">
                    <a:lumMod val="49000"/>
                    <a:lumOff val="51000"/>
                  </a:schemeClr>
                </a:solidFill>
              </a:rPr>
              <a:t>Ask brief questions to better understand the case </a:t>
            </a:r>
            <a:r>
              <a:rPr lang="en-US" b="0" dirty="0">
                <a:solidFill>
                  <a:srgbClr val="0D0D0D"/>
                </a:solidFill>
                <a:highlight>
                  <a:srgbClr val="FFFFFF"/>
                </a:highlight>
              </a:rPr>
              <a:t>context and specific needs </a:t>
            </a:r>
            <a:r>
              <a:rPr lang="en-US" b="1" dirty="0">
                <a:solidFill>
                  <a:schemeClr val="tx1">
                    <a:lumMod val="49000"/>
                    <a:lumOff val="51000"/>
                  </a:schemeClr>
                </a:solidFill>
              </a:rPr>
              <a:t>before offering recommendations</a:t>
            </a:r>
            <a:r>
              <a:rPr lang="en-US" dirty="0">
                <a:solidFill>
                  <a:schemeClr val="tx1">
                    <a:lumMod val="49000"/>
                    <a:lumOff val="51000"/>
                  </a:schemeClr>
                </a:solidFill>
              </a:rPr>
              <a:t>. </a:t>
            </a:r>
            <a:r>
              <a:rPr lang="en-US" b="0" dirty="0">
                <a:solidFill>
                  <a:schemeClr val="tx1">
                    <a:lumMod val="49000"/>
                    <a:lumOff val="51000"/>
                  </a:schemeClr>
                </a:solidFill>
              </a:rPr>
              <a:t>Examples</a:t>
            </a:r>
            <a:r>
              <a:rPr lang="en-US" b="1" dirty="0">
                <a:solidFill>
                  <a:schemeClr val="tx1">
                    <a:lumMod val="49000"/>
                    <a:lumOff val="51000"/>
                  </a:schemeClr>
                </a:solidFill>
              </a:rPr>
              <a:t> - </a:t>
            </a:r>
            <a:r>
              <a:rPr lang="en-US" dirty="0">
                <a:solidFill>
                  <a:schemeClr val="tx1">
                    <a:lumMod val="49000"/>
                    <a:lumOff val="51000"/>
                  </a:schemeClr>
                </a:solidFill>
              </a:rPr>
              <a:t>What is the main goal or concern? What has already been tried? How long has this been happening? What supports are available?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olidFill>
                  <a:srgbClr val="0D0D0D"/>
                </a:solidFill>
                <a:highlight>
                  <a:srgbClr val="FFFFFF"/>
                </a:highlight>
              </a:rPr>
              <a:t>Recommendations </a:t>
            </a:r>
            <a:r>
              <a:rPr lang="en-US" b="0" dirty="0">
                <a:solidFill>
                  <a:srgbClr val="0D0D0D"/>
                </a:solidFill>
                <a:highlight>
                  <a:srgbClr val="FFFFFF"/>
                </a:highlight>
              </a:rPr>
              <a:t>should consider what was learned about during presentation and clarifying questions and best practices.</a:t>
            </a:r>
            <a:r>
              <a:rPr lang="en-US" sz="1200" dirty="0">
                <a:solidFill>
                  <a:srgbClr val="0D0D0D"/>
                </a:solidFill>
                <a:highlight>
                  <a:srgbClr val="FFFFFF"/>
                </a:highlight>
              </a:rPr>
              <a:t> Whenever possible, move beyond </a:t>
            </a:r>
            <a:r>
              <a:rPr lang="en-US" sz="1200" i="1" dirty="0">
                <a:solidFill>
                  <a:srgbClr val="0D0D0D"/>
                </a:solidFill>
                <a:highlight>
                  <a:srgbClr val="FFFFFF"/>
                </a:highlight>
              </a:rPr>
              <a:t>what</a:t>
            </a:r>
            <a:r>
              <a:rPr lang="en-US" sz="1200" dirty="0">
                <a:solidFill>
                  <a:srgbClr val="0D0D0D"/>
                </a:solidFill>
                <a:highlight>
                  <a:srgbClr val="FFFFFF"/>
                </a:highlight>
              </a:rPr>
              <a:t> should be done to discuss </a:t>
            </a:r>
            <a:r>
              <a:rPr lang="en-US" sz="1200" i="1" dirty="0">
                <a:solidFill>
                  <a:srgbClr val="0D0D0D"/>
                </a:solidFill>
                <a:highlight>
                  <a:srgbClr val="FFFFFF"/>
                </a:highlight>
              </a:rPr>
              <a:t>how</a:t>
            </a:r>
            <a:r>
              <a:rPr lang="en-US" sz="1200" dirty="0">
                <a:solidFill>
                  <a:srgbClr val="0D0D0D"/>
                </a:solidFill>
                <a:highlight>
                  <a:srgbClr val="FFFFFF"/>
                </a:highlight>
              </a:rPr>
              <a:t> it could be put into practice.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D0D0D"/>
                </a:solidFill>
                <a:highlight>
                  <a:srgbClr val="FFFFFF"/>
                </a:highlight>
              </a:rPr>
              <a:t>Give feedback. For us to know how things are going, we need to hear from you either in sessions, via email, or through surveys</a:t>
            </a:r>
            <a:r>
              <a:rPr lang="en-US" sz="1200" b="0" dirty="0">
                <a:solidFill>
                  <a:schemeClr val="tx1"/>
                </a:solidFill>
                <a:highlight>
                  <a:srgbClr val="FFFFFF"/>
                </a:highlight>
              </a:rPr>
              <a:t>.</a:t>
            </a:r>
            <a:endParaRPr lang="en-US" b="0" dirty="0">
              <a:solidFill>
                <a:srgbClr val="0D0D0D"/>
              </a:solidFill>
              <a:highlight>
                <a:srgbClr val="FFFFFF"/>
              </a:highlight>
            </a:endParaRPr>
          </a:p>
          <a:p>
            <a:endParaRPr lang="en-US" dirty="0"/>
          </a:p>
        </p:txBody>
      </p:sp>
      <p:sp>
        <p:nvSpPr>
          <p:cNvPr id="4" name="Slide Number Placeholder 3"/>
          <p:cNvSpPr>
            <a:spLocks noGrp="1"/>
          </p:cNvSpPr>
          <p:nvPr>
            <p:ph type="sldNum" sz="quarter" idx="5"/>
          </p:nvPr>
        </p:nvSpPr>
        <p:spPr/>
        <p:txBody>
          <a:bodyPr/>
          <a:lstStyle/>
          <a:p>
            <a:fld id="{BDF037E9-0FD9-458F-8D99-763214DC4B42}" type="slidenum">
              <a:rPr lang="en-US" smtClean="0"/>
              <a:t>11</a:t>
            </a:fld>
            <a:endParaRPr lang="en-US"/>
          </a:p>
        </p:txBody>
      </p:sp>
    </p:spTree>
    <p:extLst>
      <p:ext uri="{BB962C8B-B14F-4D97-AF65-F5344CB8AC3E}">
        <p14:creationId xmlns:p14="http://schemas.microsoft.com/office/powerpoint/2010/main" val="1373068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Improve your program. </a:t>
            </a:r>
            <a:r>
              <a:rPr lang="en-US" dirty="0"/>
              <a:t>Results may indicate a need to modify program format, adapt your curriculum, or implement strategies to increase program engagement and participation.</a:t>
            </a:r>
            <a:endParaRPr lang="en-US" b="1" dirty="0"/>
          </a:p>
          <a:p>
            <a:pPr marL="171450" indent="-171450">
              <a:buFont typeface="Arial" panose="020B0604020202020204" pitchFamily="34" charset="0"/>
              <a:buChar char="•"/>
            </a:pPr>
            <a:r>
              <a:rPr lang="en-US" b="1" dirty="0"/>
              <a:t>Demonstrate accountability. </a:t>
            </a:r>
            <a:r>
              <a:rPr lang="en-US" dirty="0"/>
              <a:t>Documentation of required activities and outputs is often a requirement for grant funding. Process evaluations can be key components of these reports. </a:t>
            </a:r>
          </a:p>
          <a:p>
            <a:pPr marL="171450" indent="-171450">
              <a:buFont typeface="Arial" panose="020B0604020202020204" pitchFamily="34" charset="0"/>
              <a:buChar char="•"/>
            </a:pPr>
            <a:r>
              <a:rPr lang="en-US" b="1" dirty="0"/>
              <a:t>Build awareness and educate others. </a:t>
            </a:r>
            <a:r>
              <a:rPr lang="en-US" dirty="0"/>
              <a:t>As recognition for the Project ECHO model grows, so will interest in your findings. Evaluation results will likely be of interest to a variety of stakeholders across sectors, including those not directly involved in your program (e.g., the broader ECHO community, academia, professional societies, policy makers, funders and peers).</a:t>
            </a:r>
          </a:p>
          <a:p>
            <a:pPr marL="171450" indent="-171450">
              <a:buFont typeface="Arial" panose="020B0604020202020204" pitchFamily="34" charset="0"/>
              <a:buChar char="•"/>
            </a:pPr>
            <a:r>
              <a:rPr lang="en-US" b="1" dirty="0"/>
              <a:t>Engage new participants and stakeholders. </a:t>
            </a:r>
            <a:r>
              <a:rPr lang="en-US" dirty="0"/>
              <a:t>Demonstrating the benefits of your ECHO program can be key to increasing buy-in. Administrators of organizations such as FQHCs, ACOs, and hospital systems may be particularly interested in understanding the business or economic case for investing staff time in program participation.</a:t>
            </a:r>
          </a:p>
          <a:p>
            <a:pPr marL="171450" indent="-171450">
              <a:buFont typeface="Arial" panose="020B0604020202020204" pitchFamily="34" charset="0"/>
              <a:buChar char="•"/>
            </a:pPr>
            <a:r>
              <a:rPr lang="en-US" b="1" dirty="0"/>
              <a:t>Enhance program sustainability. </a:t>
            </a:r>
            <a:r>
              <a:rPr lang="en-US" dirty="0"/>
              <a:t>Demonstrating the ability of an ECHO program to achieve specific and clearly defined outcomes that are of interest to administrators, funders, policymakers, and others is essential to program sustainability. Both qualitative findings regarding improved patient and provider outcomes and a detailed analysis of ROI have been noted as important methods of “making the case” for ongoing support of ECHO programs.</a:t>
            </a:r>
          </a:p>
        </p:txBody>
      </p:sp>
      <p:sp>
        <p:nvSpPr>
          <p:cNvPr id="4" name="Slide Number Placeholder 3"/>
          <p:cNvSpPr>
            <a:spLocks noGrp="1"/>
          </p:cNvSpPr>
          <p:nvPr>
            <p:ph type="sldNum" sz="quarter" idx="5"/>
          </p:nvPr>
        </p:nvSpPr>
        <p:spPr/>
        <p:txBody>
          <a:bodyPr/>
          <a:lstStyle/>
          <a:p>
            <a:fld id="{BDF037E9-0FD9-458F-8D99-763214DC4B42}" type="slidenum">
              <a:rPr lang="en-US" smtClean="0"/>
              <a:t>12</a:t>
            </a:fld>
            <a:endParaRPr lang="en-US"/>
          </a:p>
        </p:txBody>
      </p:sp>
    </p:spTree>
    <p:extLst>
      <p:ext uri="{BB962C8B-B14F-4D97-AF65-F5344CB8AC3E}">
        <p14:creationId xmlns:p14="http://schemas.microsoft.com/office/powerpoint/2010/main" val="407704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3678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F037E9-0FD9-458F-8D99-763214DC4B42}" type="slidenum">
              <a:rPr lang="en-US" smtClean="0"/>
              <a:t>14</a:t>
            </a:fld>
            <a:endParaRPr lang="en-US"/>
          </a:p>
        </p:txBody>
      </p:sp>
    </p:spTree>
    <p:extLst>
      <p:ext uri="{BB962C8B-B14F-4D97-AF65-F5344CB8AC3E}">
        <p14:creationId xmlns:p14="http://schemas.microsoft.com/office/powerpoint/2010/main" val="2256432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0" i="0">
                <a:solidFill>
                  <a:schemeClr val="bg1"/>
                </a:solidFill>
                <a:latin typeface="Century Gothic"/>
                <a:cs typeface="Century Gothic"/>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1" i="0">
                <a:solidFill>
                  <a:srgbClr val="252525"/>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276999"/>
          </a:xfrm>
        </p:spPr>
        <p:txBody>
          <a:bodyPr lIns="0" tIns="0" rIns="0" bIns="0"/>
          <a:lstStyle>
            <a:lvl1pPr algn="ctr">
              <a:defRPr>
                <a:solidFill>
                  <a:schemeClr val="accent1"/>
                </a:solidFill>
              </a:defRPr>
            </a:lvl1pPr>
          </a:lstStyle>
          <a:p>
            <a:r>
              <a:rPr lang="en-US"/>
              <a:t>www.wainclude.org</a:t>
            </a:r>
            <a:endParaRPr lang="en-US">
              <a:solidFill>
                <a:schemeClr val="accent1"/>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sz="2400" b="1" i="0">
                <a:solidFill>
                  <a:srgbClr val="252525"/>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276999"/>
          </a:xfrm>
        </p:spPr>
        <p:txBody>
          <a:bodyPr lIns="0" tIns="0" rIns="0" bIns="0"/>
          <a:lstStyle>
            <a:lvl1pPr algn="ctr">
              <a:defRPr>
                <a:solidFill>
                  <a:schemeClr val="accent1"/>
                </a:solidFill>
              </a:defRPr>
            </a:lvl1pPr>
          </a:lstStyle>
          <a:p>
            <a:r>
              <a:rPr lang="en-US"/>
              <a:t>www.wainclude.org</a:t>
            </a:r>
            <a:endParaRPr lang="en-US">
              <a:solidFill>
                <a:schemeClr val="accent1"/>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Century Gothic"/>
                <a:cs typeface="Century Gothic"/>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276999"/>
          </a:xfrm>
        </p:spPr>
        <p:txBody>
          <a:bodyPr lIns="0" tIns="0" rIns="0" bIns="0"/>
          <a:lstStyle>
            <a:lvl1pPr algn="ctr">
              <a:defRPr>
                <a:solidFill>
                  <a:schemeClr val="accent1"/>
                </a:solidFill>
              </a:defRPr>
            </a:lvl1pPr>
          </a:lstStyle>
          <a:p>
            <a:r>
              <a:rPr lang="en-US"/>
              <a:t>www.wainclude.org</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Audience Question">
    <p:bg>
      <p:bgPr>
        <a:solidFill>
          <a:srgbClr val="C2E8DC"/>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3F3213C-DFC6-D049-39D3-8A72CD85B00C}"/>
              </a:ext>
            </a:extLst>
          </p:cNvPr>
          <p:cNvSpPr/>
          <p:nvPr userDrawn="1"/>
        </p:nvSpPr>
        <p:spPr>
          <a:xfrm>
            <a:off x="0" y="2886076"/>
            <a:ext cx="12191999" cy="3971924"/>
          </a:xfrm>
          <a:prstGeom prst="rect">
            <a:avLst/>
          </a:prstGeom>
          <a:gradFill>
            <a:gsLst>
              <a:gs pos="56000">
                <a:srgbClr val="C2E8DC"/>
              </a:gs>
              <a:gs pos="10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1"/>
          <p:cNvSpPr>
            <a:spLocks noGrp="1"/>
          </p:cNvSpPr>
          <p:nvPr>
            <p:ph type="body" sz="quarter" idx="10"/>
          </p:nvPr>
        </p:nvSpPr>
        <p:spPr>
          <a:xfrm>
            <a:off x="4858464" y="558792"/>
            <a:ext cx="6408611" cy="1517658"/>
          </a:xfrm>
        </p:spPr>
        <p:txBody>
          <a:bodyPr bIns="182880" anchor="b" anchorCtr="0"/>
          <a:lstStyle>
            <a:lvl1pPr marL="0" indent="0" algn="l">
              <a:buNone/>
              <a:defRPr sz="2880" b="1" i="0">
                <a:solidFill>
                  <a:schemeClr val="tx1">
                    <a:lumMod val="90000"/>
                    <a:lumOff val="10000"/>
                  </a:schemeClr>
                </a:solidFill>
                <a:latin typeface="+mn-lt"/>
                <a:ea typeface="Uni Sans Book Italic" panose="00000500000000000000" pitchFamily="50" charset="0"/>
                <a:cs typeface="Segoe UI" panose="020B0502040204020203" pitchFamily="34" charset="0"/>
              </a:defRPr>
            </a:lvl1pPr>
          </a:lstStyle>
          <a:p>
            <a:pPr lvl="0"/>
            <a:r>
              <a:rPr lang="en-US"/>
              <a:t>Edit Master text styles</a:t>
            </a:r>
          </a:p>
        </p:txBody>
      </p:sp>
      <p:sp>
        <p:nvSpPr>
          <p:cNvPr id="10" name="Text Placeholder 11"/>
          <p:cNvSpPr>
            <a:spLocks noGrp="1"/>
          </p:cNvSpPr>
          <p:nvPr>
            <p:ph type="body" sz="quarter" idx="11"/>
          </p:nvPr>
        </p:nvSpPr>
        <p:spPr>
          <a:xfrm>
            <a:off x="4858464" y="2076450"/>
            <a:ext cx="6408611" cy="3657600"/>
          </a:xfrm>
        </p:spPr>
        <p:txBody>
          <a:bodyPr tIns="182880" anchor="t" anchorCtr="0">
            <a:normAutofit/>
          </a:bodyPr>
          <a:lstStyle>
            <a:lvl1pPr marL="548597" indent="-548597" algn="l">
              <a:lnSpc>
                <a:spcPct val="100000"/>
              </a:lnSpc>
              <a:spcBef>
                <a:spcPts val="2160"/>
              </a:spcBef>
              <a:buClr>
                <a:srgbClr val="104C45"/>
              </a:buClr>
              <a:buFont typeface="+mj-lt"/>
              <a:buAutoNum type="alphaUcPeriod"/>
              <a:defRPr sz="1920">
                <a:solidFill>
                  <a:schemeClr val="tx1">
                    <a:lumMod val="90000"/>
                    <a:lumOff val="10000"/>
                  </a:schemeClr>
                </a:solidFill>
              </a:defRPr>
            </a:lvl1pPr>
            <a:lvl2pPr marL="548597" indent="-548597">
              <a:lnSpc>
                <a:spcPct val="100000"/>
              </a:lnSpc>
              <a:spcBef>
                <a:spcPts val="2160"/>
              </a:spcBef>
              <a:buClr>
                <a:schemeClr val="accent5"/>
              </a:buClr>
              <a:buFont typeface="+mj-lt"/>
              <a:buAutoNum type="alphaUcPeriod"/>
              <a:defRPr sz="1920"/>
            </a:lvl2pPr>
            <a:lvl3pPr marL="548597" indent="-548597">
              <a:lnSpc>
                <a:spcPct val="100000"/>
              </a:lnSpc>
              <a:spcBef>
                <a:spcPts val="2160"/>
              </a:spcBef>
              <a:buClr>
                <a:schemeClr val="accent5"/>
              </a:buClr>
              <a:buFont typeface="+mj-lt"/>
              <a:buAutoNum type="alphaUcPeriod"/>
              <a:defRPr sz="1920"/>
            </a:lvl3pPr>
            <a:lvl4pPr marL="548597" indent="-548597">
              <a:lnSpc>
                <a:spcPct val="100000"/>
              </a:lnSpc>
              <a:spcBef>
                <a:spcPts val="2160"/>
              </a:spcBef>
              <a:buClr>
                <a:schemeClr val="accent5"/>
              </a:buClr>
              <a:buFont typeface="+mj-lt"/>
              <a:buAutoNum type="alphaUcPeriod"/>
              <a:defRPr sz="1920"/>
            </a:lvl4pPr>
            <a:lvl5pPr marL="548597" indent="-548597">
              <a:lnSpc>
                <a:spcPct val="100000"/>
              </a:lnSpc>
              <a:spcBef>
                <a:spcPts val="2160"/>
              </a:spcBef>
              <a:buClr>
                <a:schemeClr val="accent5"/>
              </a:buClr>
              <a:buFont typeface="+mj-lt"/>
              <a:buAutoNum type="alphaUcPeriod"/>
              <a:defRPr sz="1920"/>
            </a:lvl5pPr>
          </a:lstStyle>
          <a:p>
            <a:pPr lvl="0"/>
            <a:r>
              <a:rPr lang="en-US"/>
              <a:t>Edit Master text styles</a:t>
            </a:r>
          </a:p>
        </p:txBody>
      </p:sp>
      <p:sp>
        <p:nvSpPr>
          <p:cNvPr id="14" name="Oval 5">
            <a:extLst>
              <a:ext uri="{FF2B5EF4-FFF2-40B4-BE49-F238E27FC236}">
                <a16:creationId xmlns:a16="http://schemas.microsoft.com/office/drawing/2014/main" id="{A63C778A-4163-7EB5-69AF-2F7C18D9D152}"/>
              </a:ext>
            </a:extLst>
          </p:cNvPr>
          <p:cNvSpPr>
            <a:spLocks noChangeArrowheads="1"/>
          </p:cNvSpPr>
          <p:nvPr userDrawn="1"/>
        </p:nvSpPr>
        <p:spPr bwMode="auto">
          <a:xfrm>
            <a:off x="924925" y="1701801"/>
            <a:ext cx="3449638" cy="34496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1B64B4E7-1F94-20EC-6570-D693D534A48E}"/>
              </a:ext>
            </a:extLst>
          </p:cNvPr>
          <p:cNvSpPr>
            <a:spLocks noEditPoints="1"/>
          </p:cNvSpPr>
          <p:nvPr userDrawn="1"/>
        </p:nvSpPr>
        <p:spPr bwMode="auto">
          <a:xfrm>
            <a:off x="1985375" y="2251076"/>
            <a:ext cx="1454150" cy="2263775"/>
          </a:xfrm>
          <a:custGeom>
            <a:avLst/>
            <a:gdLst>
              <a:gd name="T0" fmla="*/ 85 w 267"/>
              <a:gd name="T1" fmla="*/ 289 h 416"/>
              <a:gd name="T2" fmla="*/ 85 w 267"/>
              <a:gd name="T3" fmla="*/ 283 h 416"/>
              <a:gd name="T4" fmla="*/ 91 w 267"/>
              <a:gd name="T5" fmla="*/ 227 h 416"/>
              <a:gd name="T6" fmla="*/ 109 w 267"/>
              <a:gd name="T7" fmla="*/ 194 h 416"/>
              <a:gd name="T8" fmla="*/ 137 w 267"/>
              <a:gd name="T9" fmla="*/ 171 h 416"/>
              <a:gd name="T10" fmla="*/ 159 w 267"/>
              <a:gd name="T11" fmla="*/ 155 h 416"/>
              <a:gd name="T12" fmla="*/ 174 w 267"/>
              <a:gd name="T13" fmla="*/ 136 h 416"/>
              <a:gd name="T14" fmla="*/ 180 w 267"/>
              <a:gd name="T15" fmla="*/ 112 h 416"/>
              <a:gd name="T16" fmla="*/ 173 w 267"/>
              <a:gd name="T17" fmla="*/ 89 h 416"/>
              <a:gd name="T18" fmla="*/ 156 w 267"/>
              <a:gd name="T19" fmla="*/ 73 h 416"/>
              <a:gd name="T20" fmla="*/ 132 w 267"/>
              <a:gd name="T21" fmla="*/ 67 h 416"/>
              <a:gd name="T22" fmla="*/ 107 w 267"/>
              <a:gd name="T23" fmla="*/ 73 h 416"/>
              <a:gd name="T24" fmla="*/ 89 w 267"/>
              <a:gd name="T25" fmla="*/ 89 h 416"/>
              <a:gd name="T26" fmla="*/ 81 w 267"/>
              <a:gd name="T27" fmla="*/ 117 h 416"/>
              <a:gd name="T28" fmla="*/ 0 w 267"/>
              <a:gd name="T29" fmla="*/ 117 h 416"/>
              <a:gd name="T30" fmla="*/ 19 w 267"/>
              <a:gd name="T31" fmla="*/ 51 h 416"/>
              <a:gd name="T32" fmla="*/ 67 w 267"/>
              <a:gd name="T33" fmla="*/ 13 h 416"/>
              <a:gd name="T34" fmla="*/ 132 w 267"/>
              <a:gd name="T35" fmla="*/ 0 h 416"/>
              <a:gd name="T36" fmla="*/ 202 w 267"/>
              <a:gd name="T37" fmla="*/ 13 h 416"/>
              <a:gd name="T38" fmla="*/ 249 w 267"/>
              <a:gd name="T39" fmla="*/ 50 h 416"/>
              <a:gd name="T40" fmla="*/ 267 w 267"/>
              <a:gd name="T41" fmla="*/ 110 h 416"/>
              <a:gd name="T42" fmla="*/ 259 w 267"/>
              <a:gd name="T43" fmla="*/ 151 h 416"/>
              <a:gd name="T44" fmla="*/ 238 w 267"/>
              <a:gd name="T45" fmla="*/ 182 h 416"/>
              <a:gd name="T46" fmla="*/ 205 w 267"/>
              <a:gd name="T47" fmla="*/ 207 h 416"/>
              <a:gd name="T48" fmla="*/ 180 w 267"/>
              <a:gd name="T49" fmla="*/ 227 h 416"/>
              <a:gd name="T50" fmla="*/ 165 w 267"/>
              <a:gd name="T51" fmla="*/ 250 h 416"/>
              <a:gd name="T52" fmla="*/ 160 w 267"/>
              <a:gd name="T53" fmla="*/ 283 h 416"/>
              <a:gd name="T54" fmla="*/ 160 w 267"/>
              <a:gd name="T55" fmla="*/ 289 h 416"/>
              <a:gd name="T56" fmla="*/ 85 w 267"/>
              <a:gd name="T57" fmla="*/ 289 h 416"/>
              <a:gd name="T58" fmla="*/ 124 w 267"/>
              <a:gd name="T59" fmla="*/ 416 h 416"/>
              <a:gd name="T60" fmla="*/ 90 w 267"/>
              <a:gd name="T61" fmla="*/ 402 h 416"/>
              <a:gd name="T62" fmla="*/ 76 w 267"/>
              <a:gd name="T63" fmla="*/ 369 h 416"/>
              <a:gd name="T64" fmla="*/ 90 w 267"/>
              <a:gd name="T65" fmla="*/ 335 h 416"/>
              <a:gd name="T66" fmla="*/ 124 w 267"/>
              <a:gd name="T67" fmla="*/ 321 h 416"/>
              <a:gd name="T68" fmla="*/ 157 w 267"/>
              <a:gd name="T69" fmla="*/ 335 h 416"/>
              <a:gd name="T70" fmla="*/ 171 w 267"/>
              <a:gd name="T71" fmla="*/ 369 h 416"/>
              <a:gd name="T72" fmla="*/ 165 w 267"/>
              <a:gd name="T73" fmla="*/ 392 h 416"/>
              <a:gd name="T74" fmla="*/ 147 w 267"/>
              <a:gd name="T75" fmla="*/ 410 h 416"/>
              <a:gd name="T76" fmla="*/ 124 w 267"/>
              <a:gd name="T77"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7" h="416">
                <a:moveTo>
                  <a:pt x="85" y="289"/>
                </a:moveTo>
                <a:cubicBezTo>
                  <a:pt x="85" y="283"/>
                  <a:pt x="85" y="283"/>
                  <a:pt x="85" y="283"/>
                </a:cubicBezTo>
                <a:cubicBezTo>
                  <a:pt x="85" y="259"/>
                  <a:pt x="87" y="241"/>
                  <a:pt x="91" y="227"/>
                </a:cubicBezTo>
                <a:cubicBezTo>
                  <a:pt x="95" y="214"/>
                  <a:pt x="101" y="203"/>
                  <a:pt x="109" y="194"/>
                </a:cubicBezTo>
                <a:cubicBezTo>
                  <a:pt x="117" y="186"/>
                  <a:pt x="126" y="178"/>
                  <a:pt x="137" y="171"/>
                </a:cubicBezTo>
                <a:cubicBezTo>
                  <a:pt x="145" y="166"/>
                  <a:pt x="152" y="160"/>
                  <a:pt x="159" y="155"/>
                </a:cubicBezTo>
                <a:cubicBezTo>
                  <a:pt x="165" y="149"/>
                  <a:pt x="170" y="143"/>
                  <a:pt x="174" y="136"/>
                </a:cubicBezTo>
                <a:cubicBezTo>
                  <a:pt x="178" y="129"/>
                  <a:pt x="180" y="121"/>
                  <a:pt x="180" y="112"/>
                </a:cubicBezTo>
                <a:cubicBezTo>
                  <a:pt x="180" y="103"/>
                  <a:pt x="178" y="95"/>
                  <a:pt x="173" y="89"/>
                </a:cubicBezTo>
                <a:cubicBezTo>
                  <a:pt x="169" y="82"/>
                  <a:pt x="163" y="76"/>
                  <a:pt x="156" y="73"/>
                </a:cubicBezTo>
                <a:cubicBezTo>
                  <a:pt x="149" y="69"/>
                  <a:pt x="141" y="67"/>
                  <a:pt x="132" y="67"/>
                </a:cubicBezTo>
                <a:cubicBezTo>
                  <a:pt x="123" y="67"/>
                  <a:pt x="115" y="69"/>
                  <a:pt x="107" y="73"/>
                </a:cubicBezTo>
                <a:cubicBezTo>
                  <a:pt x="100" y="77"/>
                  <a:pt x="93" y="82"/>
                  <a:pt x="89" y="89"/>
                </a:cubicBezTo>
                <a:cubicBezTo>
                  <a:pt x="84" y="97"/>
                  <a:pt x="81" y="106"/>
                  <a:pt x="81" y="117"/>
                </a:cubicBezTo>
                <a:cubicBezTo>
                  <a:pt x="0" y="117"/>
                  <a:pt x="0" y="117"/>
                  <a:pt x="0" y="117"/>
                </a:cubicBezTo>
                <a:cubicBezTo>
                  <a:pt x="0" y="90"/>
                  <a:pt x="7" y="68"/>
                  <a:pt x="19" y="51"/>
                </a:cubicBezTo>
                <a:cubicBezTo>
                  <a:pt x="31" y="34"/>
                  <a:pt x="47" y="21"/>
                  <a:pt x="67" y="13"/>
                </a:cubicBezTo>
                <a:cubicBezTo>
                  <a:pt x="86" y="4"/>
                  <a:pt x="108" y="0"/>
                  <a:pt x="132" y="0"/>
                </a:cubicBezTo>
                <a:cubicBezTo>
                  <a:pt x="158" y="0"/>
                  <a:pt x="182" y="4"/>
                  <a:pt x="202" y="13"/>
                </a:cubicBezTo>
                <a:cubicBezTo>
                  <a:pt x="222" y="21"/>
                  <a:pt x="238" y="34"/>
                  <a:pt x="249" y="50"/>
                </a:cubicBezTo>
                <a:cubicBezTo>
                  <a:pt x="261" y="67"/>
                  <a:pt x="267" y="86"/>
                  <a:pt x="267" y="110"/>
                </a:cubicBezTo>
                <a:cubicBezTo>
                  <a:pt x="267" y="125"/>
                  <a:pt x="264" y="139"/>
                  <a:pt x="259" y="151"/>
                </a:cubicBezTo>
                <a:cubicBezTo>
                  <a:pt x="254" y="163"/>
                  <a:pt x="247" y="173"/>
                  <a:pt x="238" y="182"/>
                </a:cubicBezTo>
                <a:cubicBezTo>
                  <a:pt x="229" y="191"/>
                  <a:pt x="218" y="200"/>
                  <a:pt x="205" y="207"/>
                </a:cubicBezTo>
                <a:cubicBezTo>
                  <a:pt x="195" y="213"/>
                  <a:pt x="186" y="220"/>
                  <a:pt x="180" y="227"/>
                </a:cubicBezTo>
                <a:cubicBezTo>
                  <a:pt x="173" y="233"/>
                  <a:pt x="168" y="241"/>
                  <a:pt x="165" y="250"/>
                </a:cubicBezTo>
                <a:cubicBezTo>
                  <a:pt x="162" y="259"/>
                  <a:pt x="160" y="270"/>
                  <a:pt x="160" y="283"/>
                </a:cubicBezTo>
                <a:cubicBezTo>
                  <a:pt x="160" y="289"/>
                  <a:pt x="160" y="289"/>
                  <a:pt x="160" y="289"/>
                </a:cubicBezTo>
                <a:lnTo>
                  <a:pt x="85" y="289"/>
                </a:lnTo>
                <a:close/>
                <a:moveTo>
                  <a:pt x="124" y="416"/>
                </a:moveTo>
                <a:cubicBezTo>
                  <a:pt x="111" y="416"/>
                  <a:pt x="100" y="411"/>
                  <a:pt x="90" y="402"/>
                </a:cubicBezTo>
                <a:cubicBezTo>
                  <a:pt x="81" y="393"/>
                  <a:pt x="76" y="382"/>
                  <a:pt x="76" y="369"/>
                </a:cubicBezTo>
                <a:cubicBezTo>
                  <a:pt x="76" y="356"/>
                  <a:pt x="81" y="344"/>
                  <a:pt x="90" y="335"/>
                </a:cubicBezTo>
                <a:cubicBezTo>
                  <a:pt x="100" y="326"/>
                  <a:pt x="111" y="321"/>
                  <a:pt x="124" y="321"/>
                </a:cubicBezTo>
                <a:cubicBezTo>
                  <a:pt x="137" y="321"/>
                  <a:pt x="148" y="326"/>
                  <a:pt x="157" y="335"/>
                </a:cubicBezTo>
                <a:cubicBezTo>
                  <a:pt x="167" y="344"/>
                  <a:pt x="171" y="356"/>
                  <a:pt x="171" y="369"/>
                </a:cubicBezTo>
                <a:cubicBezTo>
                  <a:pt x="171" y="377"/>
                  <a:pt x="169" y="385"/>
                  <a:pt x="165" y="392"/>
                </a:cubicBezTo>
                <a:cubicBezTo>
                  <a:pt x="160" y="400"/>
                  <a:pt x="154" y="405"/>
                  <a:pt x="147" y="410"/>
                </a:cubicBezTo>
                <a:cubicBezTo>
                  <a:pt x="140" y="414"/>
                  <a:pt x="132" y="416"/>
                  <a:pt x="124" y="416"/>
                </a:cubicBezTo>
              </a:path>
            </a:pathLst>
          </a:custGeom>
          <a:solidFill>
            <a:srgbClr val="7DCFB6"/>
          </a:solidFill>
          <a:ln>
            <a:noFill/>
          </a:ln>
        </p:spPr>
        <p:txBody>
          <a:bodyPr vert="horz" wrap="square" lIns="91440" tIns="45720" rIns="91440" bIns="45720" numCol="1" anchor="t" anchorCtr="0" compatLnSpc="1">
            <a:prstTxWarp prst="textNoShape">
              <a:avLst/>
            </a:prstTxWarp>
          </a:bodyPr>
          <a:lstStyle/>
          <a:p>
            <a:endParaRPr lang="en-US"/>
          </a:p>
        </p:txBody>
      </p:sp>
    </p:spTree>
    <p:custDataLst>
      <p:tags r:id="rId1"/>
    </p:custDataLst>
    <p:extLst>
      <p:ext uri="{BB962C8B-B14F-4D97-AF65-F5344CB8AC3E}">
        <p14:creationId xmlns:p14="http://schemas.microsoft.com/office/powerpoint/2010/main" val="70636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728345"/>
          </a:xfrm>
          <a:custGeom>
            <a:avLst/>
            <a:gdLst/>
            <a:ahLst/>
            <a:cxnLst/>
            <a:rect l="l" t="t" r="r" b="b"/>
            <a:pathLst>
              <a:path w="12192000" h="728345">
                <a:moveTo>
                  <a:pt x="12192000" y="0"/>
                </a:moveTo>
                <a:lnTo>
                  <a:pt x="0" y="0"/>
                </a:lnTo>
                <a:lnTo>
                  <a:pt x="0" y="728345"/>
                </a:lnTo>
                <a:lnTo>
                  <a:pt x="12192000" y="728345"/>
                </a:lnTo>
                <a:lnTo>
                  <a:pt x="12192000" y="0"/>
                </a:lnTo>
                <a:close/>
              </a:path>
            </a:pathLst>
          </a:custGeom>
          <a:solidFill>
            <a:schemeClr val="accent1"/>
          </a:solidFill>
        </p:spPr>
        <p:txBody>
          <a:bodyPr wrap="square" lIns="0" tIns="0" rIns="0" bIns="0" rtlCol="0"/>
          <a:lstStyle/>
          <a:p>
            <a:endParaRPr/>
          </a:p>
        </p:txBody>
      </p:sp>
      <p:pic>
        <p:nvPicPr>
          <p:cNvPr id="17" name="bg object 17"/>
          <p:cNvPicPr/>
          <p:nvPr/>
        </p:nvPicPr>
        <p:blipFill>
          <a:blip r:embed="rId8" cstate="print">
            <a:extLst>
              <a:ext uri="{28A0092B-C50C-407E-A947-70E740481C1C}">
                <a14:useLocalDpi xmlns:a14="http://schemas.microsoft.com/office/drawing/2010/main" val="0"/>
              </a:ext>
            </a:extLst>
          </a:blip>
          <a:srcRect/>
          <a:stretch/>
        </p:blipFill>
        <p:spPr>
          <a:xfrm>
            <a:off x="11582123" y="111125"/>
            <a:ext cx="487387" cy="487387"/>
          </a:xfrm>
          <a:prstGeom prst="rect">
            <a:avLst/>
          </a:prstGeom>
        </p:spPr>
      </p:pic>
      <p:sp>
        <p:nvSpPr>
          <p:cNvPr id="2" name="Holder 2"/>
          <p:cNvSpPr>
            <a:spLocks noGrp="1"/>
          </p:cNvSpPr>
          <p:nvPr>
            <p:ph type="title"/>
          </p:nvPr>
        </p:nvSpPr>
        <p:spPr>
          <a:xfrm>
            <a:off x="261620" y="101601"/>
            <a:ext cx="10245725" cy="598478"/>
          </a:xfrm>
          <a:prstGeom prst="rect">
            <a:avLst/>
          </a:prstGeom>
        </p:spPr>
        <p:txBody>
          <a:bodyPr wrap="square" lIns="0" tIns="0" rIns="0" bIns="0">
            <a:spAutoFit/>
          </a:bodyPr>
          <a:lstStyle>
            <a:lvl1pPr>
              <a:defRPr sz="2800" b="0" i="0">
                <a:solidFill>
                  <a:schemeClr val="bg1"/>
                </a:solidFill>
                <a:latin typeface="Century Gothic"/>
                <a:cs typeface="Century Gothic"/>
              </a:defRPr>
            </a:lvl1pPr>
          </a:lstStyle>
          <a:p>
            <a:endParaRPr/>
          </a:p>
        </p:txBody>
      </p:sp>
      <p:sp>
        <p:nvSpPr>
          <p:cNvPr id="3" name="Holder 3"/>
          <p:cNvSpPr>
            <a:spLocks noGrp="1"/>
          </p:cNvSpPr>
          <p:nvPr>
            <p:ph type="body" idx="1"/>
          </p:nvPr>
        </p:nvSpPr>
        <p:spPr>
          <a:xfrm>
            <a:off x="5306479" y="3087587"/>
            <a:ext cx="5163820" cy="1743075"/>
          </a:xfrm>
          <a:prstGeom prst="rect">
            <a:avLst/>
          </a:prstGeom>
        </p:spPr>
        <p:txBody>
          <a:bodyPr wrap="square" lIns="0" tIns="0" rIns="0" bIns="0">
            <a:spAutoFit/>
          </a:bodyPr>
          <a:lstStyle>
            <a:lvl1pPr>
              <a:defRPr sz="2400" b="1" i="0">
                <a:solidFill>
                  <a:srgbClr val="252525"/>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accent1"/>
                </a:solidFill>
                <a:latin typeface="+mn-lt"/>
              </a:defRPr>
            </a:lvl1pPr>
          </a:lstStyle>
          <a:p>
            <a:r>
              <a:rPr lang="en-US"/>
              <a:t>www.wainclude.org</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9/22/26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8"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projectechoannualreport.unm.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projectecho.unm.edu/" TargetMode="External"/><Relationship Id="rId5" Type="http://schemas.openxmlformats.org/officeDocument/2006/relationships/hyperlink" Target="https://redi.metaecho.com/superset/dashboard/ProjectECHOPublications/" TargetMode="External"/><Relationship Id="rId4" Type="http://schemas.openxmlformats.org/officeDocument/2006/relationships/hyperlink" Target="https://projectecho.unm.edu/impact-report/2025-impact-repor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wainclude.or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hyperlink" Target="mailto:wainclude@uw.edu"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uwyo.edu/wind/_files/docs/echo/echo-participant-guide.pdf"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nyhealthfoundation.org/resource/project-echo-evaluation-101/"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mailto:karisc1@uw.edu" TargetMode="External"/><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4D18DD2-8C7A-4F90-6284-81C0A1BBA037}"/>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A672FB54-C970-ED41-B9DD-5B5A4C5E28C5}"/>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7000" y="-4232"/>
            <a:ext cx="1905000" cy="725714"/>
          </a:xfrm>
          <a:prstGeom prst="rect">
            <a:avLst/>
          </a:prstGeom>
        </p:spPr>
      </p:pic>
      <p:sp>
        <p:nvSpPr>
          <p:cNvPr id="27" name="Parallelogram 26">
            <a:extLst>
              <a:ext uri="{FF2B5EF4-FFF2-40B4-BE49-F238E27FC236}">
                <a16:creationId xmlns:a16="http://schemas.microsoft.com/office/drawing/2014/main" id="{A9192939-5B9A-B67D-E359-1CA220F80188}"/>
              </a:ext>
              <a:ext uri="{C183D7F6-B498-43B3-948B-1728B52AA6E4}">
                <adec:decorative xmlns:adec="http://schemas.microsoft.com/office/drawing/2017/decorative" val="0"/>
              </a:ext>
            </a:extLst>
          </p:cNvPr>
          <p:cNvSpPr/>
          <p:nvPr/>
        </p:nvSpPr>
        <p:spPr>
          <a:xfrm>
            <a:off x="0" y="-2651"/>
            <a:ext cx="8842248" cy="720521"/>
          </a:xfrm>
          <a:prstGeom prst="parallelogram">
            <a:avLst/>
          </a:prstGeom>
          <a:gradFill flip="none" rotWithShape="1">
            <a:gsLst>
              <a:gs pos="0">
                <a:srgbClr val="00696A">
                  <a:lumMod val="93000"/>
                </a:srgbClr>
              </a:gs>
              <a:gs pos="74000">
                <a:schemeClr val="bg1"/>
              </a:gs>
              <a:gs pos="83000">
                <a:schemeClr val="bg1"/>
              </a:gs>
              <a:gs pos="100000">
                <a:schemeClr val="bg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45720" rIns="91440" bIns="45720" rtlCol="0" anchor="ctr"/>
          <a:lstStyle/>
          <a:p>
            <a:pPr algn="l"/>
            <a:r>
              <a:rPr lang="en-US" sz="2800" b="1" dirty="0">
                <a:solidFill>
                  <a:srgbClr val="00696A"/>
                </a:solidFill>
              </a:rPr>
              <a:t>ECHO IDD Wraparound: Sept 9, 2026</a:t>
            </a:r>
            <a:endParaRPr lang="en-US" dirty="0">
              <a:solidFill>
                <a:schemeClr val="bg1"/>
              </a:solidFill>
            </a:endParaRPr>
          </a:p>
        </p:txBody>
      </p:sp>
      <p:sp>
        <p:nvSpPr>
          <p:cNvPr id="19" name="Title 18">
            <a:extLst>
              <a:ext uri="{FF2B5EF4-FFF2-40B4-BE49-F238E27FC236}">
                <a16:creationId xmlns:a16="http://schemas.microsoft.com/office/drawing/2014/main" id="{634F7097-6240-37F0-A288-F95552865C40}"/>
              </a:ext>
              <a:ext uri="{C183D7F6-B498-43B3-948B-1728B52AA6E4}">
                <adec:decorative xmlns:adec="http://schemas.microsoft.com/office/drawing/2017/decorative" val="0"/>
              </a:ext>
            </a:extLst>
          </p:cNvPr>
          <p:cNvSpPr>
            <a:spLocks noGrp="1"/>
          </p:cNvSpPr>
          <p:nvPr>
            <p:ph type="title" idx="4294967295"/>
          </p:nvPr>
        </p:nvSpPr>
        <p:spPr>
          <a:xfrm>
            <a:off x="2743198" y="704312"/>
            <a:ext cx="9448802" cy="1828800"/>
          </a:xfrm>
          <a:prstGeom prst="rect">
            <a:avLst/>
          </a:prstGeom>
          <a:solidFill>
            <a:srgbClr val="00696A"/>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chemeClr val="bg1"/>
                </a:solidFill>
                <a:effectLst/>
                <a:uLnTx/>
                <a:uFillTx/>
                <a:latin typeface="+mj-lt"/>
                <a:ea typeface="Calibri"/>
                <a:cs typeface="Calibri"/>
              </a:rPr>
              <a:t>An Introduction to Project ECHO</a:t>
            </a:r>
            <a:br>
              <a:rPr kumimoji="0" lang="en-US" sz="4000" b="1" i="0" u="none" strike="noStrike" kern="0" cap="none" spc="0" normalizeH="0" baseline="0" noProof="0" dirty="0">
                <a:ln>
                  <a:noFill/>
                </a:ln>
                <a:solidFill>
                  <a:schemeClr val="bg1"/>
                </a:solidFill>
                <a:effectLst/>
                <a:uLnTx/>
                <a:uFillTx/>
                <a:latin typeface="+mj-lt"/>
                <a:ea typeface="Calibri"/>
                <a:cs typeface="Calibri"/>
              </a:rPr>
            </a:br>
            <a:r>
              <a:rPr kumimoji="0" lang="en-US" sz="4000" b="1" i="0" u="none" strike="noStrike" kern="0" cap="none" spc="0" normalizeH="0" baseline="0" noProof="0" dirty="0">
                <a:ln>
                  <a:noFill/>
                </a:ln>
                <a:solidFill>
                  <a:schemeClr val="bg1"/>
                </a:solidFill>
                <a:effectLst/>
                <a:uLnTx/>
                <a:uFillTx/>
                <a:latin typeface="+mj-lt"/>
                <a:ea typeface="Calibri"/>
                <a:cs typeface="Calibri"/>
              </a:rPr>
              <a:t>through WA INCLUDE</a:t>
            </a:r>
          </a:p>
        </p:txBody>
      </p:sp>
      <p:sp>
        <p:nvSpPr>
          <p:cNvPr id="14" name="object 14">
            <a:extLst>
              <a:ext uri="{FF2B5EF4-FFF2-40B4-BE49-F238E27FC236}">
                <a16:creationId xmlns:a16="http://schemas.microsoft.com/office/drawing/2014/main" id="{F1EBA1B1-1DD7-4E68-C677-EBAE533D6D6A}"/>
              </a:ext>
            </a:extLst>
          </p:cNvPr>
          <p:cNvSpPr txBox="1"/>
          <p:nvPr/>
        </p:nvSpPr>
        <p:spPr>
          <a:xfrm>
            <a:off x="350608" y="2976302"/>
            <a:ext cx="11490784" cy="2997615"/>
          </a:xfrm>
          <a:prstGeom prst="rect">
            <a:avLst/>
          </a:prstGeom>
        </p:spPr>
        <p:txBody>
          <a:bodyPr vert="horz" wrap="square" lIns="0" tIns="156845" rIns="0" bIns="0" rtlCol="0" anchor="t">
            <a:spAutoFit/>
          </a:bodyPr>
          <a:lstStyle/>
          <a:p>
            <a:pPr marL="12700">
              <a:spcBef>
                <a:spcPts val="1235"/>
              </a:spcBef>
            </a:pPr>
            <a:r>
              <a:rPr lang="en-US" sz="3200" dirty="0" err="1">
                <a:solidFill>
                  <a:srgbClr val="252525"/>
                </a:solidFill>
                <a:latin typeface="+mn-lt"/>
              </a:rPr>
              <a:t>Karís</a:t>
            </a:r>
            <a:r>
              <a:rPr lang="en-US" sz="3200" dirty="0">
                <a:solidFill>
                  <a:srgbClr val="252525"/>
                </a:solidFill>
                <a:latin typeface="+mn-lt"/>
              </a:rPr>
              <a:t> Casagrande, PhD</a:t>
            </a:r>
            <a:endParaRPr sz="2400" dirty="0"/>
          </a:p>
          <a:p>
            <a:pPr marL="12700"/>
            <a:endParaRPr lang="en-US" sz="1050" spc="70" dirty="0">
              <a:solidFill>
                <a:srgbClr val="5C5C5C"/>
              </a:solidFill>
              <a:latin typeface="+mn-lt"/>
              <a:cs typeface="Century Gothic"/>
            </a:endParaRPr>
          </a:p>
          <a:p>
            <a:pPr marL="12700">
              <a:spcBef>
                <a:spcPts val="750"/>
              </a:spcBef>
            </a:pPr>
            <a:r>
              <a:rPr lang="en-US" sz="2400" spc="215" dirty="0">
                <a:solidFill>
                  <a:srgbClr val="5C5C5C"/>
                </a:solidFill>
                <a:latin typeface="+mn-lt"/>
                <a:ea typeface="Calibri"/>
                <a:cs typeface="Century Gothic"/>
              </a:rPr>
              <a:t>Washington INCLUDE Collaborative: Research and Evaluation Lead</a:t>
            </a:r>
          </a:p>
          <a:p>
            <a:pPr marL="12700">
              <a:spcBef>
                <a:spcPts val="750"/>
              </a:spcBef>
            </a:pPr>
            <a:r>
              <a:rPr lang="en-US" sz="2400" spc="70" dirty="0">
                <a:solidFill>
                  <a:srgbClr val="5C5C5C"/>
                </a:solidFill>
                <a:latin typeface="+mn-lt"/>
                <a:cs typeface="Century Gothic"/>
              </a:rPr>
              <a:t>University of Washington: Assistant Professor in Psychiatry and Behavioral Sciences</a:t>
            </a:r>
          </a:p>
          <a:p>
            <a:pPr marL="12700">
              <a:spcBef>
                <a:spcPts val="750"/>
              </a:spcBef>
            </a:pPr>
            <a:r>
              <a:rPr lang="en-US" sz="2400" spc="70" dirty="0">
                <a:solidFill>
                  <a:srgbClr val="5C5C5C"/>
                </a:solidFill>
                <a:latin typeface="+mn-lt"/>
                <a:cs typeface="Century Gothic"/>
              </a:rPr>
              <a:t>Seattle Children’s Hospital: Clinical Psychologist at the Autism Center</a:t>
            </a:r>
          </a:p>
          <a:p>
            <a:pPr marL="12700"/>
            <a:endParaRPr lang="en-US" sz="1400" spc="215" dirty="0">
              <a:solidFill>
                <a:srgbClr val="5C5C5C"/>
              </a:solidFill>
              <a:latin typeface="+mn-lt"/>
              <a:ea typeface="Calibri"/>
              <a:cs typeface="Century Gothic"/>
            </a:endParaRPr>
          </a:p>
          <a:p>
            <a:pPr marL="12700"/>
            <a:endParaRPr lang="en-US" i="1" spc="215" dirty="0">
              <a:solidFill>
                <a:srgbClr val="5C5C5C"/>
              </a:solidFill>
              <a:latin typeface="+mn-lt"/>
              <a:ea typeface="Calibri"/>
              <a:cs typeface="Century Gothic"/>
            </a:endParaRPr>
          </a:p>
          <a:p>
            <a:pPr marL="12700"/>
            <a:r>
              <a:rPr lang="en-US" i="1" spc="215" dirty="0">
                <a:solidFill>
                  <a:srgbClr val="5C5C5C"/>
                </a:solidFill>
                <a:latin typeface="+mn-lt"/>
                <a:ea typeface="Calibri"/>
                <a:cs typeface="Century Gothic"/>
              </a:rPr>
              <a:t>No relevant financial disclosures or conflicts of interest</a:t>
            </a:r>
          </a:p>
        </p:txBody>
      </p:sp>
      <p:sp>
        <p:nvSpPr>
          <p:cNvPr id="2" name="object 2">
            <a:extLst>
              <a:ext uri="{FF2B5EF4-FFF2-40B4-BE49-F238E27FC236}">
                <a16:creationId xmlns:a16="http://schemas.microsoft.com/office/drawing/2014/main" id="{F62FF3D3-86A4-5617-4B00-6DEE8225A399}"/>
              </a:ext>
            </a:extLst>
          </p:cNvPr>
          <p:cNvSpPr txBox="1"/>
          <p:nvPr/>
        </p:nvSpPr>
        <p:spPr>
          <a:xfrm>
            <a:off x="4912527" y="6598402"/>
            <a:ext cx="2675319" cy="232115"/>
          </a:xfrm>
          <a:prstGeom prst="rect">
            <a:avLst/>
          </a:prstGeom>
        </p:spPr>
        <p:txBody>
          <a:bodyPr vert="horz" wrap="square" lIns="0" tIns="16510" rIns="0" bIns="0" rtlCol="0">
            <a:spAutoFit/>
          </a:bodyPr>
          <a:lstStyle/>
          <a:p>
            <a:pPr algn="ctr"/>
            <a:r>
              <a:rPr lang="en-US" sz="1400">
                <a:solidFill>
                  <a:schemeClr val="accent1"/>
                </a:solidFill>
                <a:latin typeface="+mn-lt"/>
              </a:rPr>
              <a:t>www.wainclude.org</a:t>
            </a:r>
          </a:p>
        </p:txBody>
      </p:sp>
      <p:pic>
        <p:nvPicPr>
          <p:cNvPr id="12" name="object 12">
            <a:extLst>
              <a:ext uri="{FF2B5EF4-FFF2-40B4-BE49-F238E27FC236}">
                <a16:creationId xmlns:a16="http://schemas.microsoft.com/office/drawing/2014/main" id="{4D1F4DD5-7B16-4C1B-6A6C-A9D64CD7ABEA}"/>
              </a:ext>
              <a:ext uri="{C183D7F6-B498-43B3-948B-1728B52AA6E4}">
                <adec:decorative xmlns:adec="http://schemas.microsoft.com/office/drawing/2017/decorative" val="1"/>
              </a:ext>
            </a:extLst>
          </p:cNvPr>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0" y="697204"/>
            <a:ext cx="2743198" cy="1828799"/>
          </a:xfrm>
          <a:prstGeom prst="rect">
            <a:avLst/>
          </a:prstGeom>
        </p:spPr>
      </p:pic>
    </p:spTree>
    <p:extLst>
      <p:ext uri="{BB962C8B-B14F-4D97-AF65-F5344CB8AC3E}">
        <p14:creationId xmlns:p14="http://schemas.microsoft.com/office/powerpoint/2010/main" val="1732683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A7E19-7907-803C-DFB2-3BF11E375614}"/>
              </a:ext>
            </a:extLst>
          </p:cNvPr>
          <p:cNvSpPr>
            <a:spLocks noGrp="1"/>
          </p:cNvSpPr>
          <p:nvPr>
            <p:ph type="title"/>
          </p:nvPr>
        </p:nvSpPr>
        <p:spPr>
          <a:xfrm>
            <a:off x="223520" y="190501"/>
            <a:ext cx="10245725" cy="553998"/>
          </a:xfrm>
        </p:spPr>
        <p:txBody>
          <a:bodyPr wrap="square" lIns="0" tIns="0" rIns="0" bIns="0" anchor="t">
            <a:spAutoFit/>
          </a:bodyPr>
          <a:lstStyle/>
          <a:p>
            <a:r>
              <a:rPr lang="en-US" sz="3600" b="1" dirty="0"/>
              <a:t>Objectives</a:t>
            </a:r>
          </a:p>
        </p:txBody>
      </p:sp>
      <p:sp>
        <p:nvSpPr>
          <p:cNvPr id="3" name="Text Placeholder 2">
            <a:extLst>
              <a:ext uri="{FF2B5EF4-FFF2-40B4-BE49-F238E27FC236}">
                <a16:creationId xmlns:a16="http://schemas.microsoft.com/office/drawing/2014/main" id="{EE556D36-C5D5-2F16-F199-1E37102B917E}"/>
              </a:ext>
            </a:extLst>
          </p:cNvPr>
          <p:cNvSpPr>
            <a:spLocks noGrp="1"/>
          </p:cNvSpPr>
          <p:nvPr>
            <p:ph type="body" idx="1"/>
          </p:nvPr>
        </p:nvSpPr>
        <p:spPr>
          <a:xfrm>
            <a:off x="442379" y="1080987"/>
            <a:ext cx="11018520" cy="3941977"/>
          </a:xfrm>
        </p:spPr>
        <p:txBody>
          <a:bodyPr wrap="square" lIns="0" tIns="0" rIns="0" bIns="0" anchor="t">
            <a:spAutoFit/>
          </a:bodyPr>
          <a:lstStyle/>
          <a:p>
            <a:pPr>
              <a:lnSpc>
                <a:spcPct val="300000"/>
              </a:lnSpc>
            </a:pPr>
            <a:r>
              <a:rPr lang="en-US" sz="3200" b="0" dirty="0">
                <a:ea typeface="Calibri"/>
              </a:rPr>
              <a:t>After today’s “knowledge burst,” you should be able to: </a:t>
            </a:r>
            <a:endParaRPr lang="en-US" b="0" dirty="0">
              <a:ea typeface="Calibri"/>
            </a:endParaRPr>
          </a:p>
          <a:p>
            <a:pPr marL="457200" indent="-457200">
              <a:lnSpc>
                <a:spcPct val="200000"/>
              </a:lnSpc>
              <a:buAutoNum type="arabicPeriod"/>
            </a:pPr>
            <a:r>
              <a:rPr lang="en-US" sz="2800" b="0" dirty="0">
                <a:ea typeface="Calibri"/>
              </a:rPr>
              <a:t>Share the origin of the Project ECHO model at UNM and WA INCLUDE</a:t>
            </a:r>
          </a:p>
          <a:p>
            <a:pPr marL="457200" indent="-457200">
              <a:lnSpc>
                <a:spcPct val="200000"/>
              </a:lnSpc>
              <a:buAutoNum type="arabicPeriod"/>
            </a:pPr>
            <a:r>
              <a:rPr lang="en-US" sz="2800" b="0" dirty="0">
                <a:ea typeface="Calibri"/>
              </a:rPr>
              <a:t>List the 4 core components of the ECHO</a:t>
            </a:r>
            <a:endParaRPr lang="en-US" sz="2800" dirty="0">
              <a:ea typeface="Calibri"/>
            </a:endParaRPr>
          </a:p>
          <a:p>
            <a:pPr marL="457200" indent="-457200">
              <a:lnSpc>
                <a:spcPct val="200000"/>
              </a:lnSpc>
              <a:buAutoNum type="arabicPeriod"/>
            </a:pPr>
            <a:r>
              <a:rPr lang="en-US" sz="2800" b="0">
                <a:ea typeface="Calibri"/>
              </a:rPr>
              <a:t>Describe the ECHO session structure and participation guidelines</a:t>
            </a:r>
            <a:endParaRPr lang="en-US" sz="2800" b="0" dirty="0">
              <a:ea typeface="Calibri"/>
            </a:endParaRPr>
          </a:p>
        </p:txBody>
      </p:sp>
    </p:spTree>
    <p:extLst>
      <p:ext uri="{BB962C8B-B14F-4D97-AF65-F5344CB8AC3E}">
        <p14:creationId xmlns:p14="http://schemas.microsoft.com/office/powerpoint/2010/main" val="179606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ADCB3-F7D2-9E0E-B517-27095074B4B9}"/>
              </a:ext>
            </a:extLst>
          </p:cNvPr>
          <p:cNvSpPr>
            <a:spLocks noGrp="1"/>
          </p:cNvSpPr>
          <p:nvPr>
            <p:ph type="title"/>
          </p:nvPr>
        </p:nvSpPr>
        <p:spPr>
          <a:xfrm>
            <a:off x="261620" y="114664"/>
            <a:ext cx="10245725" cy="553998"/>
          </a:xfrm>
        </p:spPr>
        <p:txBody>
          <a:bodyPr wrap="square" lIns="0" tIns="0" rIns="0" bIns="0" anchor="t">
            <a:spAutoFit/>
          </a:bodyPr>
          <a:lstStyle/>
          <a:p>
            <a:pPr algn="l"/>
            <a:r>
              <a:rPr lang="en-US" sz="3600" b="1" dirty="0">
                <a:latin typeface="+mj-lt"/>
              </a:rPr>
              <a:t>What is Project ECHO?</a:t>
            </a:r>
            <a:endParaRPr lang="en-US" sz="3600" b="1" dirty="0"/>
          </a:p>
        </p:txBody>
      </p:sp>
      <p:pic>
        <p:nvPicPr>
          <p:cNvPr id="12" name="Picture 11" descr="Logo for Project ECHO, which is the name inside of a black oval. The C in ECHO is in red text, while the rest is black. ">
            <a:extLst>
              <a:ext uri="{FF2B5EF4-FFF2-40B4-BE49-F238E27FC236}">
                <a16:creationId xmlns:a16="http://schemas.microsoft.com/office/drawing/2014/main" id="{54E37082-0FA8-AFCC-0AFB-B67AC16E3955}"/>
              </a:ext>
            </a:extLst>
          </p:cNvPr>
          <p:cNvPicPr>
            <a:picLocks noChangeAspect="1"/>
          </p:cNvPicPr>
          <p:nvPr/>
        </p:nvPicPr>
        <p:blipFill>
          <a:blip r:embed="rId3"/>
          <a:stretch>
            <a:fillRect/>
          </a:stretch>
        </p:blipFill>
        <p:spPr>
          <a:xfrm>
            <a:off x="182945" y="1067677"/>
            <a:ext cx="2810353" cy="1461383"/>
          </a:xfrm>
          <a:prstGeom prst="rect">
            <a:avLst/>
          </a:prstGeom>
        </p:spPr>
      </p:pic>
      <p:sp>
        <p:nvSpPr>
          <p:cNvPr id="3" name="Text Placeholder 2">
            <a:extLst>
              <a:ext uri="{FF2B5EF4-FFF2-40B4-BE49-F238E27FC236}">
                <a16:creationId xmlns:a16="http://schemas.microsoft.com/office/drawing/2014/main" id="{5F240472-D4E7-0BF7-9492-ECB5DCEB7B52}"/>
              </a:ext>
            </a:extLst>
          </p:cNvPr>
          <p:cNvSpPr>
            <a:spLocks noGrp="1"/>
          </p:cNvSpPr>
          <p:nvPr>
            <p:ph type="body" idx="1"/>
          </p:nvPr>
        </p:nvSpPr>
        <p:spPr>
          <a:xfrm>
            <a:off x="3215654" y="971828"/>
            <a:ext cx="8871842" cy="1604735"/>
          </a:xfrm>
        </p:spPr>
        <p:txBody>
          <a:bodyPr wrap="square" lIns="0" tIns="0" rIns="0" bIns="0" anchor="t">
            <a:spAutoFit/>
          </a:bodyPr>
          <a:lstStyle/>
          <a:p>
            <a:pPr algn="l">
              <a:lnSpc>
                <a:spcPct val="150000"/>
              </a:lnSpc>
            </a:pPr>
            <a:r>
              <a:rPr lang="en-US" dirty="0">
                <a:solidFill>
                  <a:srgbClr val="0D0D0D"/>
                </a:solidFill>
                <a:highlight>
                  <a:srgbClr val="FFFFFF"/>
                </a:highlight>
              </a:rPr>
              <a:t>Project ECHO </a:t>
            </a:r>
            <a:r>
              <a:rPr lang="en-US" b="0" dirty="0">
                <a:solidFill>
                  <a:srgbClr val="0D0D0D"/>
                </a:solidFill>
                <a:highlight>
                  <a:srgbClr val="FFFFFF"/>
                </a:highlight>
              </a:rPr>
              <a:t>(Extension for Community Healthcare Outcomes) is a  professional education and capacity-building model </a:t>
            </a:r>
            <a:r>
              <a:rPr lang="en-US" dirty="0">
                <a:solidFill>
                  <a:srgbClr val="0D0D0D"/>
                </a:solidFill>
                <a:highlight>
                  <a:srgbClr val="FFFFFF"/>
                </a:highlight>
              </a:rPr>
              <a:t>developed at the University of New Mexico by Dr. Sanjeev Arora in 2003</a:t>
            </a:r>
            <a:r>
              <a:rPr lang="en-US" b="0" dirty="0">
                <a:solidFill>
                  <a:srgbClr val="0D0D0D"/>
                </a:solidFill>
                <a:highlight>
                  <a:srgbClr val="FFFFFF"/>
                </a:highlight>
              </a:rPr>
              <a:t>. </a:t>
            </a:r>
          </a:p>
        </p:txBody>
      </p:sp>
      <p:sp>
        <p:nvSpPr>
          <p:cNvPr id="14" name="TextBox 13">
            <a:extLst>
              <a:ext uri="{FF2B5EF4-FFF2-40B4-BE49-F238E27FC236}">
                <a16:creationId xmlns:a16="http://schemas.microsoft.com/office/drawing/2014/main" id="{66BCDD10-C5A5-FDBF-87F9-9AD601E21E60}"/>
              </a:ext>
            </a:extLst>
          </p:cNvPr>
          <p:cNvSpPr txBox="1"/>
          <p:nvPr/>
        </p:nvSpPr>
        <p:spPr>
          <a:xfrm>
            <a:off x="404950" y="2648111"/>
            <a:ext cx="11492418" cy="2453236"/>
          </a:xfrm>
          <a:prstGeom prst="rect">
            <a:avLst/>
          </a:prstGeom>
          <a:noFill/>
        </p:spPr>
        <p:txBody>
          <a:bodyPr wrap="square">
            <a:spAutoFit/>
          </a:bodyPr>
          <a:lstStyle/>
          <a:p>
            <a:pPr algn="l">
              <a:lnSpc>
                <a:spcPct val="150000"/>
              </a:lnSpc>
            </a:pPr>
            <a:r>
              <a:rPr lang="en-US" sz="2400" b="0" dirty="0">
                <a:solidFill>
                  <a:srgbClr val="0D0D0D"/>
                </a:solidFill>
                <a:highlight>
                  <a:srgbClr val="FFFFFF"/>
                </a:highlight>
                <a:latin typeface="+mn-lt"/>
              </a:rPr>
              <a:t>It emphasizes the development of </a:t>
            </a:r>
            <a:r>
              <a:rPr lang="en-US" sz="2400" b="1" dirty="0">
                <a:solidFill>
                  <a:srgbClr val="0D0D0D"/>
                </a:solidFill>
                <a:highlight>
                  <a:srgbClr val="FFFFFF"/>
                </a:highlight>
                <a:latin typeface="+mn-lt"/>
              </a:rPr>
              <a:t>learning communities </a:t>
            </a:r>
            <a:r>
              <a:rPr lang="en-US" sz="2400" b="0" dirty="0">
                <a:solidFill>
                  <a:srgbClr val="0D0D0D"/>
                </a:solidFill>
                <a:highlight>
                  <a:srgbClr val="FFFFFF"/>
                </a:highlight>
                <a:latin typeface="+mn-lt"/>
              </a:rPr>
              <a:t>to share specialized knowledge </a:t>
            </a:r>
            <a:r>
              <a:rPr lang="en-US" sz="2400" b="1" dirty="0">
                <a:solidFill>
                  <a:srgbClr val="0D0D0D"/>
                </a:solidFill>
                <a:highlight>
                  <a:srgbClr val="FFFFFF"/>
                </a:highlight>
                <a:latin typeface="+mn-lt"/>
              </a:rPr>
              <a:t>between experts and professionals </a:t>
            </a:r>
            <a:r>
              <a:rPr lang="en-US" sz="2400" b="0" dirty="0">
                <a:solidFill>
                  <a:srgbClr val="0D0D0D"/>
                </a:solidFill>
                <a:highlight>
                  <a:srgbClr val="FFFFFF"/>
                </a:highlight>
                <a:latin typeface="+mn-lt"/>
              </a:rPr>
              <a:t>in local communities. </a:t>
            </a:r>
            <a:r>
              <a:rPr lang="en-US" sz="2400" dirty="0">
                <a:highlight>
                  <a:srgbClr val="FFFFFF"/>
                </a:highlight>
                <a:latin typeface="+mn-lt"/>
              </a:rPr>
              <a:t>ECHO has been implemented in </a:t>
            </a:r>
            <a:r>
              <a:rPr lang="en-US" sz="2400" dirty="0">
                <a:highlight>
                  <a:srgbClr val="FFFFFF"/>
                </a:highlight>
                <a:latin typeface="+mn-lt"/>
                <a:hlinkClick r:id="rId4"/>
              </a:rPr>
              <a:t>almost every country</a:t>
            </a:r>
            <a:r>
              <a:rPr lang="en-US" sz="2400" dirty="0">
                <a:highlight>
                  <a:srgbClr val="FFFFFF"/>
                </a:highlight>
                <a:latin typeface="+mn-lt"/>
              </a:rPr>
              <a:t> and has </a:t>
            </a:r>
            <a:r>
              <a:rPr lang="en-US" sz="2400" dirty="0">
                <a:highlight>
                  <a:srgbClr val="FFFFFF"/>
                </a:highlight>
                <a:latin typeface="+mn-lt"/>
                <a:hlinkClick r:id="rId5"/>
              </a:rPr>
              <a:t>over 900 published peer-review articles</a:t>
            </a:r>
            <a:r>
              <a:rPr lang="en-US" sz="2400" dirty="0">
                <a:highlight>
                  <a:srgbClr val="FFFFFF"/>
                </a:highlight>
                <a:latin typeface="+mn-lt"/>
              </a:rPr>
              <a:t>, making it an </a:t>
            </a:r>
            <a:r>
              <a:rPr lang="en-US" sz="2400" b="1" dirty="0">
                <a:highlight>
                  <a:srgbClr val="FFFFFF"/>
                </a:highlight>
                <a:latin typeface="+mn-lt"/>
              </a:rPr>
              <a:t>evidence-based program with a global impact </a:t>
            </a:r>
            <a:r>
              <a:rPr lang="en-US" sz="2400" dirty="0">
                <a:highlight>
                  <a:srgbClr val="FFFFFF"/>
                </a:highlight>
                <a:latin typeface="+mn-lt"/>
              </a:rPr>
              <a:t>in knowledge, confidence, and skills. </a:t>
            </a:r>
          </a:p>
          <a:p>
            <a:pPr algn="l">
              <a:lnSpc>
                <a:spcPct val="150000"/>
              </a:lnSpc>
            </a:pPr>
            <a:endParaRPr lang="en-US" sz="700" b="0" dirty="0">
              <a:solidFill>
                <a:srgbClr val="0D0D0D"/>
              </a:solidFill>
              <a:highlight>
                <a:srgbClr val="FFFFFF"/>
              </a:highlight>
              <a:latin typeface="+mn-lt"/>
            </a:endParaRPr>
          </a:p>
        </p:txBody>
      </p:sp>
      <p:sp>
        <p:nvSpPr>
          <p:cNvPr id="5" name="Rectangle: Rounded Corners 4">
            <a:extLst>
              <a:ext uri="{FF2B5EF4-FFF2-40B4-BE49-F238E27FC236}">
                <a16:creationId xmlns:a16="http://schemas.microsoft.com/office/drawing/2014/main" id="{8A50CDC7-A2F1-CA7F-8419-D897E7856BAD}"/>
              </a:ext>
            </a:extLst>
          </p:cNvPr>
          <p:cNvSpPr/>
          <p:nvPr/>
        </p:nvSpPr>
        <p:spPr>
          <a:xfrm>
            <a:off x="291209" y="5059631"/>
            <a:ext cx="11606158" cy="12083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“Move Knowledge, Not People”—bringing expertise to community-based providers rather than requiring patients or providers to travel to specialists. </a:t>
            </a:r>
          </a:p>
        </p:txBody>
      </p:sp>
      <p:sp>
        <p:nvSpPr>
          <p:cNvPr id="4" name="TextBox 3">
            <a:extLst>
              <a:ext uri="{FF2B5EF4-FFF2-40B4-BE49-F238E27FC236}">
                <a16:creationId xmlns:a16="http://schemas.microsoft.com/office/drawing/2014/main" id="{88A09CCF-79C3-6F07-26F3-95B996FB6B6D}"/>
              </a:ext>
            </a:extLst>
          </p:cNvPr>
          <p:cNvSpPr txBox="1"/>
          <p:nvPr/>
        </p:nvSpPr>
        <p:spPr>
          <a:xfrm>
            <a:off x="182945" y="6419004"/>
            <a:ext cx="110826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hlinkClick r:id="rId6"/>
              </a:rPr>
              <a:t>https://projectecho.unm.edu/</a:t>
            </a:r>
            <a:endParaRPr lang="en-US" dirty="0"/>
          </a:p>
        </p:txBody>
      </p:sp>
      <p:sp>
        <p:nvSpPr>
          <p:cNvPr id="8" name="Footer Placeholder 1">
            <a:extLst>
              <a:ext uri="{FF2B5EF4-FFF2-40B4-BE49-F238E27FC236}">
                <a16:creationId xmlns:a16="http://schemas.microsoft.com/office/drawing/2014/main" id="{6BD9421F-67CF-2989-B77F-D2A6B319B777}"/>
              </a:ext>
            </a:extLst>
          </p:cNvPr>
          <p:cNvSpPr txBox="1">
            <a:spLocks/>
          </p:cNvSpPr>
          <p:nvPr/>
        </p:nvSpPr>
        <p:spPr>
          <a:xfrm>
            <a:off x="4639230" y="6387067"/>
            <a:ext cx="2388637" cy="41148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C344D"/>
                </a:solidFill>
                <a:effectLst/>
                <a:uLnTx/>
                <a:uFillTx/>
                <a:latin typeface="Calibri" panose="020F0502020204030204"/>
                <a:ea typeface="+mn-ea"/>
                <a:cs typeface="+mn-cs"/>
              </a:rPr>
              <a:t>Copyright © ECHO Institute</a:t>
            </a:r>
          </a:p>
        </p:txBody>
      </p:sp>
      <p:sp>
        <p:nvSpPr>
          <p:cNvPr id="10" name="TextBox 9">
            <a:extLst>
              <a:ext uri="{FF2B5EF4-FFF2-40B4-BE49-F238E27FC236}">
                <a16:creationId xmlns:a16="http://schemas.microsoft.com/office/drawing/2014/main" id="{E5A57CF9-8643-61F0-3FA0-31814240C3C8}"/>
              </a:ext>
            </a:extLst>
          </p:cNvPr>
          <p:cNvSpPr txBox="1"/>
          <p:nvPr/>
        </p:nvSpPr>
        <p:spPr>
          <a:xfrm>
            <a:off x="6094288" y="6387067"/>
            <a:ext cx="6097712" cy="369332"/>
          </a:xfrm>
          <a:prstGeom prst="rect">
            <a:avLst/>
          </a:prstGeom>
          <a:noFill/>
        </p:spPr>
        <p:txBody>
          <a:bodyPr wrap="square">
            <a:spAutoFit/>
          </a:bodyPr>
          <a:lstStyle/>
          <a:p>
            <a:pPr algn="r"/>
            <a:r>
              <a:rPr lang="en-US" sz="1800" dirty="0">
                <a:hlinkClick r:id="rId7"/>
              </a:rPr>
              <a:t>https://projectechoannualreport.unm.edu/</a:t>
            </a:r>
            <a:r>
              <a:rPr lang="en-US" sz="1800" dirty="0"/>
              <a:t> </a:t>
            </a:r>
          </a:p>
        </p:txBody>
      </p:sp>
    </p:spTree>
    <p:extLst>
      <p:ext uri="{BB962C8B-B14F-4D97-AF65-F5344CB8AC3E}">
        <p14:creationId xmlns:p14="http://schemas.microsoft.com/office/powerpoint/2010/main" val="4069555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917D-3A91-AB6F-9031-047CA3E40909}"/>
              </a:ext>
            </a:extLst>
          </p:cNvPr>
          <p:cNvSpPr>
            <a:spLocks noGrp="1"/>
          </p:cNvSpPr>
          <p:nvPr>
            <p:ph type="title"/>
          </p:nvPr>
        </p:nvSpPr>
        <p:spPr>
          <a:xfrm>
            <a:off x="261620" y="134259"/>
            <a:ext cx="10245725" cy="553998"/>
          </a:xfrm>
        </p:spPr>
        <p:txBody>
          <a:bodyPr/>
          <a:lstStyle/>
          <a:p>
            <a:r>
              <a:rPr lang="en-US" sz="3600" b="1" dirty="0"/>
              <a:t>ECHO Expansion</a:t>
            </a:r>
          </a:p>
        </p:txBody>
      </p:sp>
      <p:sp>
        <p:nvSpPr>
          <p:cNvPr id="7" name="Arrow: Notched Right 6">
            <a:extLst>
              <a:ext uri="{FF2B5EF4-FFF2-40B4-BE49-F238E27FC236}">
                <a16:creationId xmlns:a16="http://schemas.microsoft.com/office/drawing/2014/main" id="{4D7393D5-AA8E-82B5-B6E8-BB82542A1D23}"/>
              </a:ext>
              <a:ext uri="{C183D7F6-B498-43B3-948B-1728B52AA6E4}">
                <adec:decorative xmlns:adec="http://schemas.microsoft.com/office/drawing/2017/decorative" val="1"/>
              </a:ext>
            </a:extLst>
          </p:cNvPr>
          <p:cNvSpPr/>
          <p:nvPr/>
        </p:nvSpPr>
        <p:spPr>
          <a:xfrm>
            <a:off x="1338830" y="3457871"/>
            <a:ext cx="10265254" cy="1452880"/>
          </a:xfrm>
          <a:prstGeom prst="notchedRightArrow">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Callout: Down Arrow 7">
            <a:extLst>
              <a:ext uri="{FF2B5EF4-FFF2-40B4-BE49-F238E27FC236}">
                <a16:creationId xmlns:a16="http://schemas.microsoft.com/office/drawing/2014/main" id="{537264EE-D3F0-DE82-9FDC-01C6FAD9C3DA}"/>
              </a:ext>
            </a:extLst>
          </p:cNvPr>
          <p:cNvSpPr/>
          <p:nvPr/>
        </p:nvSpPr>
        <p:spPr>
          <a:xfrm>
            <a:off x="268273" y="1414632"/>
            <a:ext cx="2560776" cy="2373226"/>
          </a:xfrm>
          <a:prstGeom prst="downArrowCallout">
            <a:avLst/>
          </a:prstGeom>
          <a:ln>
            <a:solidFill>
              <a:schemeClr val="accent1"/>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r>
              <a:rPr lang="en-US" sz="2400" b="1" kern="1200" dirty="0"/>
              <a:t>2003</a:t>
            </a:r>
            <a:br>
              <a:rPr lang="en-US" sz="2400" kern="1200" dirty="0"/>
            </a:br>
            <a:r>
              <a:rPr lang="en-US" sz="2400" kern="1200" dirty="0"/>
              <a:t>Project ECHO launched at UNM for Hepatitis C care</a:t>
            </a:r>
          </a:p>
        </p:txBody>
      </p:sp>
      <p:sp>
        <p:nvSpPr>
          <p:cNvPr id="9" name="Oval 8">
            <a:extLst>
              <a:ext uri="{FF2B5EF4-FFF2-40B4-BE49-F238E27FC236}">
                <a16:creationId xmlns:a16="http://schemas.microsoft.com/office/drawing/2014/main" id="{DFC3DD7B-52F3-541A-F8B0-50DBC36870F8}"/>
              </a:ext>
              <a:ext uri="{C183D7F6-B498-43B3-948B-1728B52AA6E4}">
                <adec:decorative xmlns:adec="http://schemas.microsoft.com/office/drawing/2017/decorative" val="1"/>
              </a:ext>
            </a:extLst>
          </p:cNvPr>
          <p:cNvSpPr/>
          <p:nvPr/>
        </p:nvSpPr>
        <p:spPr>
          <a:xfrm>
            <a:off x="1790690" y="4002701"/>
            <a:ext cx="363220" cy="36322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10" name="Callout: Up Arrow 9">
            <a:extLst>
              <a:ext uri="{FF2B5EF4-FFF2-40B4-BE49-F238E27FC236}">
                <a16:creationId xmlns:a16="http://schemas.microsoft.com/office/drawing/2014/main" id="{5BB7C00C-532B-FF80-FA27-003CD0D31139}"/>
              </a:ext>
            </a:extLst>
          </p:cNvPr>
          <p:cNvSpPr/>
          <p:nvPr/>
        </p:nvSpPr>
        <p:spPr>
          <a:xfrm>
            <a:off x="1155419" y="4505823"/>
            <a:ext cx="2953103" cy="2191062"/>
          </a:xfrm>
          <a:prstGeom prst="upArrowCallout">
            <a:avLst/>
          </a:prstGeom>
          <a:ln>
            <a:solidFill>
              <a:schemeClr val="accent1"/>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2400" b="1" kern="1200" dirty="0"/>
              <a:t>2003+</a:t>
            </a:r>
            <a:br>
              <a:rPr lang="en-US" sz="2400" kern="1200" dirty="0"/>
            </a:br>
            <a:r>
              <a:rPr lang="en-US" sz="2400" kern="1200" dirty="0"/>
              <a:t>ECHO expanded to other complex medical conditions</a:t>
            </a:r>
          </a:p>
        </p:txBody>
      </p:sp>
      <p:sp>
        <p:nvSpPr>
          <p:cNvPr id="11" name="Oval 10">
            <a:extLst>
              <a:ext uri="{FF2B5EF4-FFF2-40B4-BE49-F238E27FC236}">
                <a16:creationId xmlns:a16="http://schemas.microsoft.com/office/drawing/2014/main" id="{17DEE216-2393-B4E2-C88D-97E391526145}"/>
              </a:ext>
              <a:ext uri="{C183D7F6-B498-43B3-948B-1728B52AA6E4}">
                <adec:decorative xmlns:adec="http://schemas.microsoft.com/office/drawing/2017/decorative" val="1"/>
              </a:ext>
            </a:extLst>
          </p:cNvPr>
          <p:cNvSpPr/>
          <p:nvPr/>
        </p:nvSpPr>
        <p:spPr>
          <a:xfrm>
            <a:off x="3119322" y="4002701"/>
            <a:ext cx="363220" cy="363220"/>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12" name="Callout: Down Arrow 11">
            <a:extLst>
              <a:ext uri="{FF2B5EF4-FFF2-40B4-BE49-F238E27FC236}">
                <a16:creationId xmlns:a16="http://schemas.microsoft.com/office/drawing/2014/main" id="{61F1FB47-0F3E-E292-CDD2-86F68C34C6B1}"/>
              </a:ext>
            </a:extLst>
          </p:cNvPr>
          <p:cNvSpPr/>
          <p:nvPr/>
        </p:nvSpPr>
        <p:spPr>
          <a:xfrm>
            <a:off x="2947913" y="1414632"/>
            <a:ext cx="2953102" cy="2332159"/>
          </a:xfrm>
          <a:prstGeom prst="downArrowCallout">
            <a:avLst/>
          </a:prstGeom>
          <a:ln>
            <a:solidFill>
              <a:schemeClr val="accent1"/>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r>
              <a:rPr lang="en-US" sz="2400" b="1" kern="1200" dirty="0"/>
              <a:t>2015</a:t>
            </a:r>
            <a:br>
              <a:rPr lang="en-US" sz="2400" kern="1200" dirty="0"/>
            </a:br>
            <a:r>
              <a:rPr lang="en-US" sz="2400" kern="1200" dirty="0"/>
              <a:t>ECHO Autism for PCP autism diagnosis &amp; care management </a:t>
            </a:r>
          </a:p>
        </p:txBody>
      </p:sp>
      <p:sp>
        <p:nvSpPr>
          <p:cNvPr id="13" name="Oval 12">
            <a:extLst>
              <a:ext uri="{FF2B5EF4-FFF2-40B4-BE49-F238E27FC236}">
                <a16:creationId xmlns:a16="http://schemas.microsoft.com/office/drawing/2014/main" id="{C26C9371-55FC-9FD5-6324-8D3E5FE09B45}"/>
              </a:ext>
              <a:ext uri="{C183D7F6-B498-43B3-948B-1728B52AA6E4}">
                <adec:decorative xmlns:adec="http://schemas.microsoft.com/office/drawing/2017/decorative" val="1"/>
              </a:ext>
            </a:extLst>
          </p:cNvPr>
          <p:cNvSpPr/>
          <p:nvPr/>
        </p:nvSpPr>
        <p:spPr>
          <a:xfrm>
            <a:off x="4447953" y="4002701"/>
            <a:ext cx="363220" cy="363220"/>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14" name="Callout: Up Arrow 13">
            <a:extLst>
              <a:ext uri="{FF2B5EF4-FFF2-40B4-BE49-F238E27FC236}">
                <a16:creationId xmlns:a16="http://schemas.microsoft.com/office/drawing/2014/main" id="{AE5A3E18-3BF3-1EA2-0A90-5E9029F1816A}"/>
              </a:ext>
            </a:extLst>
          </p:cNvPr>
          <p:cNvSpPr/>
          <p:nvPr/>
        </p:nvSpPr>
        <p:spPr>
          <a:xfrm>
            <a:off x="4037559" y="4508925"/>
            <a:ext cx="2953102" cy="2187960"/>
          </a:xfrm>
          <a:prstGeom prst="upArrowCallout">
            <a:avLst/>
          </a:prstGeom>
          <a:ln>
            <a:solidFill>
              <a:schemeClr val="accent1"/>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2400" b="1" kern="1200" dirty="0"/>
              <a:t>2019</a:t>
            </a:r>
            <a:r>
              <a:rPr lang="en-US" sz="2400" kern="1200" dirty="0"/>
              <a:t> </a:t>
            </a:r>
            <a:br>
              <a:rPr lang="en-US" sz="2400" kern="1200" dirty="0"/>
            </a:br>
            <a:r>
              <a:rPr lang="en-US" sz="2400" kern="1200" dirty="0"/>
              <a:t>ECHO Autism brought to Washington as follow up to COE</a:t>
            </a:r>
          </a:p>
        </p:txBody>
      </p:sp>
      <p:sp>
        <p:nvSpPr>
          <p:cNvPr id="15" name="Oval 14">
            <a:extLst>
              <a:ext uri="{FF2B5EF4-FFF2-40B4-BE49-F238E27FC236}">
                <a16:creationId xmlns:a16="http://schemas.microsoft.com/office/drawing/2014/main" id="{9EA16566-3EAB-1BB8-F232-6367C787137A}"/>
              </a:ext>
              <a:ext uri="{C183D7F6-B498-43B3-948B-1728B52AA6E4}">
                <adec:decorative xmlns:adec="http://schemas.microsoft.com/office/drawing/2017/decorative" val="1"/>
              </a:ext>
            </a:extLst>
          </p:cNvPr>
          <p:cNvSpPr/>
          <p:nvPr/>
        </p:nvSpPr>
        <p:spPr>
          <a:xfrm>
            <a:off x="5776584" y="4002701"/>
            <a:ext cx="363220" cy="363220"/>
          </a:xfrm>
          <a:prstGeom prst="ellipse">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16" name="Callout: Down Arrow 15">
            <a:extLst>
              <a:ext uri="{FF2B5EF4-FFF2-40B4-BE49-F238E27FC236}">
                <a16:creationId xmlns:a16="http://schemas.microsoft.com/office/drawing/2014/main" id="{6FD600AB-FDD2-9B5B-60A0-B5DE0C4222A1}"/>
              </a:ext>
            </a:extLst>
          </p:cNvPr>
          <p:cNvSpPr/>
          <p:nvPr/>
        </p:nvSpPr>
        <p:spPr>
          <a:xfrm>
            <a:off x="6015138" y="1408597"/>
            <a:ext cx="2888932" cy="2373225"/>
          </a:xfrm>
          <a:prstGeom prst="downArrowCallout">
            <a:avLst/>
          </a:prstGeom>
          <a:ln>
            <a:solidFill>
              <a:schemeClr val="accent1"/>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r>
              <a:rPr lang="en-US" sz="2400" b="1" kern="1200" dirty="0"/>
              <a:t>2021</a:t>
            </a:r>
            <a:r>
              <a:rPr lang="en-US" sz="2400" kern="1200" dirty="0"/>
              <a:t> </a:t>
            </a:r>
            <a:br>
              <a:rPr lang="en-US" sz="2400" kern="1200" dirty="0"/>
            </a:br>
            <a:r>
              <a:rPr lang="en-US" sz="2400" kern="1200" dirty="0"/>
              <a:t>Expansion of ECHO to support </a:t>
            </a:r>
            <a:r>
              <a:rPr lang="en-US" sz="2400" kern="1200" dirty="0" err="1"/>
              <a:t>WISe</a:t>
            </a:r>
            <a:r>
              <a:rPr lang="en-US" sz="2400" kern="1200" dirty="0"/>
              <a:t> with IDD Wraparound</a:t>
            </a:r>
          </a:p>
        </p:txBody>
      </p:sp>
      <p:sp>
        <p:nvSpPr>
          <p:cNvPr id="17" name="Oval 16">
            <a:extLst>
              <a:ext uri="{FF2B5EF4-FFF2-40B4-BE49-F238E27FC236}">
                <a16:creationId xmlns:a16="http://schemas.microsoft.com/office/drawing/2014/main" id="{E7463654-CF8A-4DFE-F0E6-8F6A6C4FC290}"/>
              </a:ext>
              <a:ext uri="{C183D7F6-B498-43B3-948B-1728B52AA6E4}">
                <adec:decorative xmlns:adec="http://schemas.microsoft.com/office/drawing/2017/decorative" val="1"/>
              </a:ext>
            </a:extLst>
          </p:cNvPr>
          <p:cNvSpPr/>
          <p:nvPr/>
        </p:nvSpPr>
        <p:spPr>
          <a:xfrm>
            <a:off x="7105215" y="4002701"/>
            <a:ext cx="363220" cy="363220"/>
          </a:xfrm>
          <a:prstGeom prst="ellipse">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en-US"/>
          </a:p>
        </p:txBody>
      </p:sp>
      <p:sp>
        <p:nvSpPr>
          <p:cNvPr id="18" name="Callout: Up Arrow 17">
            <a:extLst>
              <a:ext uri="{FF2B5EF4-FFF2-40B4-BE49-F238E27FC236}">
                <a16:creationId xmlns:a16="http://schemas.microsoft.com/office/drawing/2014/main" id="{E5FE22B6-6C18-A6C7-6E38-10C69F7B0A6C}"/>
              </a:ext>
            </a:extLst>
          </p:cNvPr>
          <p:cNvSpPr/>
          <p:nvPr/>
        </p:nvSpPr>
        <p:spPr>
          <a:xfrm>
            <a:off x="7082366" y="4508925"/>
            <a:ext cx="3265572" cy="2191062"/>
          </a:xfrm>
          <a:prstGeom prst="upArrowCallout">
            <a:avLst/>
          </a:prstGeom>
          <a:ln>
            <a:solidFill>
              <a:schemeClr val="accent1"/>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2400" b="1" kern="1200" dirty="0"/>
              <a:t>2022</a:t>
            </a:r>
            <a:br>
              <a:rPr lang="en-US" sz="2400" kern="1200" dirty="0"/>
            </a:br>
            <a:r>
              <a:rPr lang="en-US" sz="2400" kern="1200" dirty="0"/>
              <a:t>Additional ECHOs for I/DD resource navigation and psychiatric care</a:t>
            </a:r>
          </a:p>
        </p:txBody>
      </p:sp>
      <p:sp>
        <p:nvSpPr>
          <p:cNvPr id="19" name="Oval 18">
            <a:extLst>
              <a:ext uri="{FF2B5EF4-FFF2-40B4-BE49-F238E27FC236}">
                <a16:creationId xmlns:a16="http://schemas.microsoft.com/office/drawing/2014/main" id="{97AB3764-A421-6E4B-33E8-0D5FA12D7488}"/>
              </a:ext>
              <a:ext uri="{C183D7F6-B498-43B3-948B-1728B52AA6E4}">
                <adec:decorative xmlns:adec="http://schemas.microsoft.com/office/drawing/2017/decorative" val="1"/>
              </a:ext>
            </a:extLst>
          </p:cNvPr>
          <p:cNvSpPr/>
          <p:nvPr/>
        </p:nvSpPr>
        <p:spPr>
          <a:xfrm>
            <a:off x="8433846" y="4002701"/>
            <a:ext cx="363220" cy="36322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0" name="Callout: Down Arrow 19">
            <a:extLst>
              <a:ext uri="{FF2B5EF4-FFF2-40B4-BE49-F238E27FC236}">
                <a16:creationId xmlns:a16="http://schemas.microsoft.com/office/drawing/2014/main" id="{2C379830-8E78-7734-B3DC-7362B77B013A}"/>
              </a:ext>
            </a:extLst>
          </p:cNvPr>
          <p:cNvSpPr/>
          <p:nvPr/>
        </p:nvSpPr>
        <p:spPr>
          <a:xfrm>
            <a:off x="8972981" y="1408597"/>
            <a:ext cx="2749913" cy="2379261"/>
          </a:xfrm>
          <a:prstGeom prst="downArrowCallout">
            <a:avLst/>
          </a:prstGeom>
          <a:ln>
            <a:solidFill>
              <a:schemeClr val="accent1"/>
            </a:solid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r>
              <a:rPr lang="en-US" sz="2400" b="1" kern="1200" dirty="0"/>
              <a:t>2025</a:t>
            </a:r>
            <a:br>
              <a:rPr lang="en-US" sz="2400" kern="1200" dirty="0"/>
            </a:br>
            <a:r>
              <a:rPr lang="en-US" sz="2400" kern="1200" dirty="0"/>
              <a:t>ECHO Complex Behavior for high support needs</a:t>
            </a:r>
          </a:p>
        </p:txBody>
      </p:sp>
      <p:sp>
        <p:nvSpPr>
          <p:cNvPr id="21" name="Oval 20">
            <a:extLst>
              <a:ext uri="{FF2B5EF4-FFF2-40B4-BE49-F238E27FC236}">
                <a16:creationId xmlns:a16="http://schemas.microsoft.com/office/drawing/2014/main" id="{78978F72-ED5F-B01E-6456-FEDE996053D4}"/>
              </a:ext>
              <a:ext uri="{C183D7F6-B498-43B3-948B-1728B52AA6E4}">
                <adec:decorative xmlns:adec="http://schemas.microsoft.com/office/drawing/2017/decorative" val="1"/>
              </a:ext>
            </a:extLst>
          </p:cNvPr>
          <p:cNvSpPr/>
          <p:nvPr/>
        </p:nvSpPr>
        <p:spPr>
          <a:xfrm>
            <a:off x="9762477" y="4002701"/>
            <a:ext cx="363220" cy="363220"/>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Tree>
    <p:extLst>
      <p:ext uri="{BB962C8B-B14F-4D97-AF65-F5344CB8AC3E}">
        <p14:creationId xmlns:p14="http://schemas.microsoft.com/office/powerpoint/2010/main" val="151943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P spid="16" grpId="0" animBg="1"/>
      <p:bldP spid="18"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ED7CA-130E-AABA-D1E2-96F1DFB1E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C1AC4-4091-F171-7A99-6509FA9E77DA}"/>
              </a:ext>
            </a:extLst>
          </p:cNvPr>
          <p:cNvSpPr>
            <a:spLocks noGrp="1"/>
          </p:cNvSpPr>
          <p:nvPr>
            <p:ph type="title"/>
          </p:nvPr>
        </p:nvSpPr>
        <p:spPr>
          <a:xfrm>
            <a:off x="261620" y="101601"/>
            <a:ext cx="10245725" cy="598478"/>
          </a:xfrm>
        </p:spPr>
        <p:txBody>
          <a:bodyPr wrap="square" lIns="0" tIns="0" rIns="0" bIns="0" anchor="t">
            <a:normAutofit/>
          </a:bodyPr>
          <a:lstStyle/>
          <a:p>
            <a:pPr algn="l">
              <a:spcAft>
                <a:spcPts val="600"/>
              </a:spcAft>
            </a:pPr>
            <a:r>
              <a:rPr lang="en-US" sz="3600" b="1" dirty="0"/>
              <a:t>ECHO is a Learning Collaborative</a:t>
            </a:r>
          </a:p>
        </p:txBody>
      </p:sp>
      <p:pic>
        <p:nvPicPr>
          <p:cNvPr id="6" name="Picture 5" descr="Diagram illustrating a learning loop involving content experts, community professionals, and local communities. Arrows indicate continuous interaction and feedback flow between experts and professionals, emphasizing collaboration and knowledge sharing. Local communities are impacted by their community professionals. &#10;&#10;">
            <a:extLst>
              <a:ext uri="{FF2B5EF4-FFF2-40B4-BE49-F238E27FC236}">
                <a16:creationId xmlns:a16="http://schemas.microsoft.com/office/drawing/2014/main" id="{F6B588A6-573F-A684-0188-61D6B3AF6F50}"/>
              </a:ext>
            </a:extLst>
          </p:cNvPr>
          <p:cNvPicPr>
            <a:picLocks noChangeAspect="1"/>
          </p:cNvPicPr>
          <p:nvPr/>
        </p:nvPicPr>
        <p:blipFill>
          <a:blip r:embed="rId3"/>
          <a:stretch>
            <a:fillRect/>
          </a:stretch>
        </p:blipFill>
        <p:spPr>
          <a:xfrm>
            <a:off x="447302" y="1259826"/>
            <a:ext cx="4624035" cy="4398472"/>
          </a:xfrm>
          <a:prstGeom prst="rect">
            <a:avLst/>
          </a:prstGeom>
        </p:spPr>
      </p:pic>
      <p:pic>
        <p:nvPicPr>
          <p:cNvPr id="7" name="Picture 6" descr="Logo featuring colorful curved lines in blue, red, and yellow next to text reading &quot;Echo Autism Communities&quot; ">
            <a:extLst>
              <a:ext uri="{FF2B5EF4-FFF2-40B4-BE49-F238E27FC236}">
                <a16:creationId xmlns:a16="http://schemas.microsoft.com/office/drawing/2014/main" id="{1A694F17-A69D-D975-CFF8-4B464A20B9D0}"/>
              </a:ext>
              <a:ext uri="{C183D7F6-B498-43B3-948B-1728B52AA6E4}">
                <adec:decorative xmlns:adec="http://schemas.microsoft.com/office/drawing/2017/decorative" val="0"/>
              </a:ext>
            </a:extLst>
          </p:cNvPr>
          <p:cNvPicPr>
            <a:picLocks noChangeAspect="1"/>
          </p:cNvPicPr>
          <p:nvPr/>
        </p:nvPicPr>
        <p:blipFill>
          <a:blip r:embed="rId4"/>
          <a:srcRect r="48654"/>
          <a:stretch>
            <a:fillRect/>
          </a:stretch>
        </p:blipFill>
        <p:spPr>
          <a:xfrm>
            <a:off x="174988" y="5010190"/>
            <a:ext cx="1584597" cy="952500"/>
          </a:xfrm>
          <a:prstGeom prst="rect">
            <a:avLst/>
          </a:prstGeom>
        </p:spPr>
      </p:pic>
      <p:sp>
        <p:nvSpPr>
          <p:cNvPr id="3" name="Text Placeholder 2">
            <a:extLst>
              <a:ext uri="{FF2B5EF4-FFF2-40B4-BE49-F238E27FC236}">
                <a16:creationId xmlns:a16="http://schemas.microsoft.com/office/drawing/2014/main" id="{0C102500-C67E-2596-FDE8-519B87A64333}"/>
              </a:ext>
            </a:extLst>
          </p:cNvPr>
          <p:cNvSpPr>
            <a:spLocks noGrp="1"/>
          </p:cNvSpPr>
          <p:nvPr>
            <p:ph sz="half" idx="3"/>
          </p:nvPr>
        </p:nvSpPr>
        <p:spPr>
          <a:xfrm>
            <a:off x="5071337" y="1723918"/>
            <a:ext cx="7080069" cy="4526280"/>
          </a:xfrm>
        </p:spPr>
        <p:txBody>
          <a:bodyPr wrap="square" lIns="0" tIns="0" rIns="0" bIns="0" anchor="t">
            <a:normAutofit/>
          </a:bodyPr>
          <a:lstStyle/>
          <a:p>
            <a:pPr algn="ctr">
              <a:lnSpc>
                <a:spcPct val="114000"/>
              </a:lnSpc>
              <a:spcAft>
                <a:spcPts val="600"/>
              </a:spcAft>
            </a:pPr>
            <a:r>
              <a:rPr lang="en-US" sz="3200" dirty="0"/>
              <a:t>“All Teach, All Learn”</a:t>
            </a:r>
          </a:p>
          <a:p>
            <a:pPr marL="342900" indent="-342900" algn="l">
              <a:lnSpc>
                <a:spcPct val="114000"/>
              </a:lnSpc>
              <a:spcAft>
                <a:spcPts val="1200"/>
              </a:spcAft>
              <a:buFont typeface="Arial" panose="020B0604020202020204" pitchFamily="34" charset="0"/>
              <a:buChar char="•"/>
            </a:pPr>
            <a:r>
              <a:rPr lang="en-US" b="0" dirty="0">
                <a:ea typeface="Calibri"/>
              </a:rPr>
              <a:t>ECHO connects a team of content experts (</a:t>
            </a:r>
            <a:r>
              <a:rPr lang="en-US" b="0" i="1" dirty="0">
                <a:ea typeface="Calibri"/>
              </a:rPr>
              <a:t>the “hub”</a:t>
            </a:r>
            <a:r>
              <a:rPr lang="en-US" b="0" dirty="0">
                <a:ea typeface="Calibri"/>
              </a:rPr>
              <a:t>) with community professionals (</a:t>
            </a:r>
            <a:r>
              <a:rPr lang="en-US" b="0" i="1" dirty="0">
                <a:ea typeface="Calibri"/>
              </a:rPr>
              <a:t>the “spokes”)</a:t>
            </a:r>
          </a:p>
          <a:p>
            <a:pPr marL="342900" indent="-342900" algn="l">
              <a:lnSpc>
                <a:spcPct val="114000"/>
              </a:lnSpc>
              <a:spcAft>
                <a:spcPts val="1200"/>
              </a:spcAft>
              <a:buFont typeface="Arial" panose="020B0604020202020204" pitchFamily="34" charset="0"/>
              <a:buChar char="•"/>
            </a:pPr>
            <a:r>
              <a:rPr lang="en-US" b="0" dirty="0">
                <a:ea typeface="Calibri"/>
              </a:rPr>
              <a:t>Multi-directional learning occurs over time, building knowledge of best practice and community context.</a:t>
            </a:r>
          </a:p>
          <a:p>
            <a:pPr marL="342900" indent="-342900" algn="l">
              <a:lnSpc>
                <a:spcPct val="114000"/>
              </a:lnSpc>
              <a:spcAft>
                <a:spcPts val="1200"/>
              </a:spcAft>
              <a:buFont typeface="Arial" panose="020B0604020202020204" pitchFamily="34" charset="0"/>
              <a:buChar char="•"/>
            </a:pPr>
            <a:r>
              <a:rPr lang="en-US" b="0" dirty="0">
                <a:solidFill>
                  <a:srgbClr val="252525"/>
                </a:solidFill>
                <a:ea typeface="Calibri"/>
                <a:cs typeface="Calibri"/>
              </a:rPr>
              <a:t>Establish networks which can be spread to the wider community increasing access to care and resources</a:t>
            </a:r>
          </a:p>
        </p:txBody>
      </p:sp>
    </p:spTree>
    <p:extLst>
      <p:ext uri="{BB962C8B-B14F-4D97-AF65-F5344CB8AC3E}">
        <p14:creationId xmlns:p14="http://schemas.microsoft.com/office/powerpoint/2010/main" val="181814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2085-9131-10DE-F699-ACF39706AE16}"/>
              </a:ext>
            </a:extLst>
          </p:cNvPr>
          <p:cNvSpPr>
            <a:spLocks noGrp="1"/>
          </p:cNvSpPr>
          <p:nvPr>
            <p:ph type="title"/>
          </p:nvPr>
        </p:nvSpPr>
        <p:spPr>
          <a:xfrm>
            <a:off x="261620" y="101601"/>
            <a:ext cx="10245725" cy="553998"/>
          </a:xfrm>
        </p:spPr>
        <p:txBody>
          <a:bodyPr/>
          <a:lstStyle/>
          <a:p>
            <a:pPr algn="l"/>
            <a:r>
              <a:rPr lang="en-US" sz="3600" b="1" dirty="0"/>
              <a:t>Key Principles of ECHO</a:t>
            </a:r>
          </a:p>
        </p:txBody>
      </p:sp>
      <p:pic>
        <p:nvPicPr>
          <p:cNvPr id="7" name="Picture 6" descr="Image showing a circle divided into four, with each piece showing one of the four guiding principles of ECHO. &#10;Amplification: Use technology to leverage scares resources. ">
            <a:extLst>
              <a:ext uri="{FF2B5EF4-FFF2-40B4-BE49-F238E27FC236}">
                <a16:creationId xmlns:a16="http://schemas.microsoft.com/office/drawing/2014/main" id="{B591AA1B-1119-A952-23FE-EC5D55A17AF5}"/>
              </a:ext>
            </a:extLst>
          </p:cNvPr>
          <p:cNvPicPr>
            <a:picLocks noChangeAspect="1"/>
          </p:cNvPicPr>
          <p:nvPr/>
        </p:nvPicPr>
        <p:blipFill>
          <a:blip r:embed="rId3"/>
          <a:srcRect r="50000" b="50161"/>
          <a:stretch>
            <a:fillRect/>
          </a:stretch>
        </p:blipFill>
        <p:spPr>
          <a:xfrm>
            <a:off x="3270248" y="914985"/>
            <a:ext cx="2825751" cy="2816639"/>
          </a:xfrm>
          <a:prstGeom prst="rect">
            <a:avLst/>
          </a:prstGeom>
        </p:spPr>
      </p:pic>
      <p:pic>
        <p:nvPicPr>
          <p:cNvPr id="15" name="Picture 14" descr=" Best Practices: Share best practices to reduce disparities. ">
            <a:extLst>
              <a:ext uri="{FF2B5EF4-FFF2-40B4-BE49-F238E27FC236}">
                <a16:creationId xmlns:a16="http://schemas.microsoft.com/office/drawing/2014/main" id="{3F2B1C20-827F-350D-3854-4DB8CF572886}"/>
              </a:ext>
            </a:extLst>
          </p:cNvPr>
          <p:cNvPicPr>
            <a:picLocks noChangeAspect="1"/>
          </p:cNvPicPr>
          <p:nvPr/>
        </p:nvPicPr>
        <p:blipFill>
          <a:blip r:embed="rId3"/>
          <a:srcRect l="50000" b="50161"/>
          <a:stretch>
            <a:fillRect/>
          </a:stretch>
        </p:blipFill>
        <p:spPr>
          <a:xfrm>
            <a:off x="6248401" y="914986"/>
            <a:ext cx="2825751" cy="2816638"/>
          </a:xfrm>
          <a:prstGeom prst="rect">
            <a:avLst/>
          </a:prstGeom>
        </p:spPr>
      </p:pic>
      <p:pic>
        <p:nvPicPr>
          <p:cNvPr id="13" name="Picture 12" descr=" Case-Based Learning: Apply case-based learning to master complexity.">
            <a:extLst>
              <a:ext uri="{FF2B5EF4-FFF2-40B4-BE49-F238E27FC236}">
                <a16:creationId xmlns:a16="http://schemas.microsoft.com/office/drawing/2014/main" id="{7582368E-309C-8B5D-95DA-51CB06DD16BF}"/>
              </a:ext>
            </a:extLst>
          </p:cNvPr>
          <p:cNvPicPr>
            <a:picLocks noChangeAspect="1"/>
          </p:cNvPicPr>
          <p:nvPr/>
        </p:nvPicPr>
        <p:blipFill>
          <a:blip r:embed="rId3"/>
          <a:srcRect t="50074" r="50000"/>
          <a:stretch>
            <a:fillRect/>
          </a:stretch>
        </p:blipFill>
        <p:spPr>
          <a:xfrm>
            <a:off x="3270248" y="3922089"/>
            <a:ext cx="2825752" cy="2821577"/>
          </a:xfrm>
          <a:prstGeom prst="rect">
            <a:avLst/>
          </a:prstGeom>
        </p:spPr>
      </p:pic>
      <p:pic>
        <p:nvPicPr>
          <p:cNvPr id="17" name="Picture 16" descr=" Data: Evaluate and monitor outcomes. ">
            <a:extLst>
              <a:ext uri="{FF2B5EF4-FFF2-40B4-BE49-F238E27FC236}">
                <a16:creationId xmlns:a16="http://schemas.microsoft.com/office/drawing/2014/main" id="{100F146F-989C-731B-108A-009058DD8A7D}"/>
              </a:ext>
            </a:extLst>
          </p:cNvPr>
          <p:cNvPicPr>
            <a:picLocks noChangeAspect="1"/>
          </p:cNvPicPr>
          <p:nvPr/>
        </p:nvPicPr>
        <p:blipFill>
          <a:blip r:embed="rId3"/>
          <a:srcRect l="50000" t="50074"/>
          <a:stretch>
            <a:fillRect/>
          </a:stretch>
        </p:blipFill>
        <p:spPr>
          <a:xfrm>
            <a:off x="6248400" y="3934822"/>
            <a:ext cx="2825751" cy="2821577"/>
          </a:xfrm>
          <a:prstGeom prst="rect">
            <a:avLst/>
          </a:prstGeom>
        </p:spPr>
      </p:pic>
      <p:pic>
        <p:nvPicPr>
          <p:cNvPr id="8" name="Picture 7" descr="Logo for Project ECHO, which is the name inside of a black oval. The C in ECHO is in red text, while the rest is black. ">
            <a:extLst>
              <a:ext uri="{FF2B5EF4-FFF2-40B4-BE49-F238E27FC236}">
                <a16:creationId xmlns:a16="http://schemas.microsoft.com/office/drawing/2014/main" id="{91FB4BAE-2B5C-39FD-5F12-04B19F8CD4FB}"/>
              </a:ext>
            </a:extLst>
          </p:cNvPr>
          <p:cNvPicPr>
            <a:picLocks noChangeAspect="1"/>
          </p:cNvPicPr>
          <p:nvPr/>
        </p:nvPicPr>
        <p:blipFill>
          <a:blip r:embed="rId4"/>
          <a:stretch>
            <a:fillRect/>
          </a:stretch>
        </p:blipFill>
        <p:spPr>
          <a:xfrm>
            <a:off x="10711607" y="6030468"/>
            <a:ext cx="1371535" cy="713198"/>
          </a:xfrm>
          <a:prstGeom prst="rect">
            <a:avLst/>
          </a:prstGeom>
        </p:spPr>
      </p:pic>
    </p:spTree>
    <p:extLst>
      <p:ext uri="{BB962C8B-B14F-4D97-AF65-F5344CB8AC3E}">
        <p14:creationId xmlns:p14="http://schemas.microsoft.com/office/powerpoint/2010/main" val="96280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5"/>
                                        </p:tgtEl>
                                      </p:cBhvr>
                                    </p:animEffect>
                                    <p:animScale>
                                      <p:cBhvr>
                                        <p:cTn id="12" dur="250" autoRev="1" fill="hold"/>
                                        <p:tgtEl>
                                          <p:spTgt spid="15"/>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13"/>
                                        </p:tgtEl>
                                      </p:cBhvr>
                                    </p:animEffect>
                                    <p:animScale>
                                      <p:cBhvr>
                                        <p:cTn id="17" dur="250" autoRev="1" fill="hold"/>
                                        <p:tgtEl>
                                          <p:spTgt spid="13"/>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17"/>
                                        </p:tgtEl>
                                      </p:cBhvr>
                                    </p:animEffect>
                                    <p:animScale>
                                      <p:cBhvr>
                                        <p:cTn id="22"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64148-E9F3-2C4C-A314-28B24135F7B1}"/>
              </a:ext>
            </a:extLst>
          </p:cNvPr>
          <p:cNvSpPr>
            <a:spLocks noGrp="1"/>
          </p:cNvSpPr>
          <p:nvPr>
            <p:ph type="title"/>
          </p:nvPr>
        </p:nvSpPr>
        <p:spPr>
          <a:xfrm>
            <a:off x="261620" y="101601"/>
            <a:ext cx="10758072" cy="553998"/>
          </a:xfrm>
        </p:spPr>
        <p:txBody>
          <a:bodyPr/>
          <a:lstStyle/>
          <a:p>
            <a:r>
              <a:rPr lang="en-US" sz="3600" b="1" dirty="0"/>
              <a:t>The ECHO Session </a:t>
            </a:r>
            <a:r>
              <a:rPr lang="en-US" sz="3600" b="1"/>
              <a:t>Structure </a:t>
            </a:r>
            <a:r>
              <a:rPr lang="en-US" sz="3600" b="1" i="1"/>
              <a:t>(90-minute </a:t>
            </a:r>
            <a:r>
              <a:rPr lang="en-US" sz="3600" b="1" i="1" dirty="0"/>
              <a:t>session)</a:t>
            </a:r>
          </a:p>
        </p:txBody>
      </p:sp>
      <p:sp>
        <p:nvSpPr>
          <p:cNvPr id="4" name="Freeform: Shape 3">
            <a:extLst>
              <a:ext uri="{FF2B5EF4-FFF2-40B4-BE49-F238E27FC236}">
                <a16:creationId xmlns:a16="http://schemas.microsoft.com/office/drawing/2014/main" id="{3688F747-E294-EF39-7846-EBE6AEB9BB6B}"/>
              </a:ext>
            </a:extLst>
          </p:cNvPr>
          <p:cNvSpPr/>
          <p:nvPr/>
        </p:nvSpPr>
        <p:spPr>
          <a:xfrm>
            <a:off x="261620" y="1149532"/>
            <a:ext cx="8982150" cy="956984"/>
          </a:xfrm>
          <a:custGeom>
            <a:avLst/>
            <a:gdLst>
              <a:gd name="csX0" fmla="*/ 0 w 8982150"/>
              <a:gd name="csY0" fmla="*/ 95698 h 956984"/>
              <a:gd name="csX1" fmla="*/ 95698 w 8982150"/>
              <a:gd name="csY1" fmla="*/ 0 h 956984"/>
              <a:gd name="csX2" fmla="*/ 8886452 w 8982150"/>
              <a:gd name="csY2" fmla="*/ 0 h 956984"/>
              <a:gd name="csX3" fmla="*/ 8982150 w 8982150"/>
              <a:gd name="csY3" fmla="*/ 95698 h 956984"/>
              <a:gd name="csX4" fmla="*/ 8982150 w 8982150"/>
              <a:gd name="csY4" fmla="*/ 861286 h 956984"/>
              <a:gd name="csX5" fmla="*/ 8886452 w 8982150"/>
              <a:gd name="csY5" fmla="*/ 956984 h 956984"/>
              <a:gd name="csX6" fmla="*/ 95698 w 8982150"/>
              <a:gd name="csY6" fmla="*/ 956984 h 956984"/>
              <a:gd name="csX7" fmla="*/ 0 w 8982150"/>
              <a:gd name="csY7" fmla="*/ 861286 h 956984"/>
              <a:gd name="csX8" fmla="*/ 0 w 8982150"/>
              <a:gd name="csY8" fmla="*/ 95698 h 9569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82150" h="956984">
                <a:moveTo>
                  <a:pt x="0" y="95698"/>
                </a:moveTo>
                <a:cubicBezTo>
                  <a:pt x="0" y="42845"/>
                  <a:pt x="42845" y="0"/>
                  <a:pt x="95698" y="0"/>
                </a:cubicBezTo>
                <a:lnTo>
                  <a:pt x="8886452" y="0"/>
                </a:lnTo>
                <a:cubicBezTo>
                  <a:pt x="8939305" y="0"/>
                  <a:pt x="8982150" y="42845"/>
                  <a:pt x="8982150" y="95698"/>
                </a:cubicBezTo>
                <a:lnTo>
                  <a:pt x="8982150" y="861286"/>
                </a:lnTo>
                <a:cubicBezTo>
                  <a:pt x="8982150" y="914139"/>
                  <a:pt x="8939305" y="956984"/>
                  <a:pt x="8886452" y="956984"/>
                </a:cubicBezTo>
                <a:lnTo>
                  <a:pt x="95698" y="956984"/>
                </a:lnTo>
                <a:cubicBezTo>
                  <a:pt x="42845" y="956984"/>
                  <a:pt x="0" y="914139"/>
                  <a:pt x="0" y="861286"/>
                </a:cubicBezTo>
                <a:lnTo>
                  <a:pt x="0" y="95698"/>
                </a:lnTo>
                <a:close/>
              </a:path>
            </a:pathLst>
          </a:custGeom>
          <a:noFill/>
          <a:ln>
            <a:solidFill>
              <a:srgbClr val="005E5F"/>
            </a:solid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46139" tIns="146139" rIns="1234709" bIns="146139" numCol="1" spcCol="1270" anchor="ctr" anchorCtr="0">
            <a:noAutofit/>
          </a:bodyPr>
          <a:lstStyle/>
          <a:p>
            <a:pPr marL="0" lvl="0" indent="0" algn="l" defTabSz="1377950">
              <a:lnSpc>
                <a:spcPct val="90000"/>
              </a:lnSpc>
              <a:spcBef>
                <a:spcPct val="0"/>
              </a:spcBef>
              <a:spcAft>
                <a:spcPct val="35000"/>
              </a:spcAft>
              <a:buNone/>
            </a:pPr>
            <a:r>
              <a:rPr lang="en-US" sz="3100" b="1" kern="1200" dirty="0">
                <a:solidFill>
                  <a:schemeClr val="tx1"/>
                </a:solidFill>
              </a:rPr>
              <a:t>Introductions</a:t>
            </a:r>
            <a:r>
              <a:rPr lang="en-US" sz="3100" kern="1200" dirty="0">
                <a:solidFill>
                  <a:schemeClr val="tx1"/>
                </a:solidFill>
              </a:rPr>
              <a:t> &amp; </a:t>
            </a:r>
            <a:r>
              <a:rPr lang="en-US" sz="3100" b="1" kern="1200" dirty="0">
                <a:solidFill>
                  <a:schemeClr val="tx1"/>
                </a:solidFill>
              </a:rPr>
              <a:t>Announcements </a:t>
            </a:r>
            <a:r>
              <a:rPr lang="en-US" sz="3100" kern="1200" dirty="0">
                <a:solidFill>
                  <a:schemeClr val="tx1"/>
                </a:solidFill>
              </a:rPr>
              <a:t> - 15 min</a:t>
            </a:r>
            <a:endParaRPr lang="en-US" sz="3100" b="1" kern="1200" dirty="0">
              <a:solidFill>
                <a:schemeClr val="tx1"/>
              </a:solidFill>
            </a:endParaRPr>
          </a:p>
        </p:txBody>
      </p:sp>
      <p:sp>
        <p:nvSpPr>
          <p:cNvPr id="6" name="Freeform: Shape 5">
            <a:extLst>
              <a:ext uri="{FF2B5EF4-FFF2-40B4-BE49-F238E27FC236}">
                <a16:creationId xmlns:a16="http://schemas.microsoft.com/office/drawing/2014/main" id="{A59DBC9D-BD38-022B-696F-69318E67FE42}"/>
              </a:ext>
            </a:extLst>
          </p:cNvPr>
          <p:cNvSpPr/>
          <p:nvPr/>
        </p:nvSpPr>
        <p:spPr>
          <a:xfrm>
            <a:off x="932365" y="2239431"/>
            <a:ext cx="8982150" cy="956984"/>
          </a:xfrm>
          <a:custGeom>
            <a:avLst/>
            <a:gdLst>
              <a:gd name="csX0" fmla="*/ 0 w 8982150"/>
              <a:gd name="csY0" fmla="*/ 95698 h 956984"/>
              <a:gd name="csX1" fmla="*/ 95698 w 8982150"/>
              <a:gd name="csY1" fmla="*/ 0 h 956984"/>
              <a:gd name="csX2" fmla="*/ 8886452 w 8982150"/>
              <a:gd name="csY2" fmla="*/ 0 h 956984"/>
              <a:gd name="csX3" fmla="*/ 8982150 w 8982150"/>
              <a:gd name="csY3" fmla="*/ 95698 h 956984"/>
              <a:gd name="csX4" fmla="*/ 8982150 w 8982150"/>
              <a:gd name="csY4" fmla="*/ 861286 h 956984"/>
              <a:gd name="csX5" fmla="*/ 8886452 w 8982150"/>
              <a:gd name="csY5" fmla="*/ 956984 h 956984"/>
              <a:gd name="csX6" fmla="*/ 95698 w 8982150"/>
              <a:gd name="csY6" fmla="*/ 956984 h 956984"/>
              <a:gd name="csX7" fmla="*/ 0 w 8982150"/>
              <a:gd name="csY7" fmla="*/ 861286 h 956984"/>
              <a:gd name="csX8" fmla="*/ 0 w 8982150"/>
              <a:gd name="csY8" fmla="*/ 95698 h 9569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82150" h="956984">
                <a:moveTo>
                  <a:pt x="0" y="95698"/>
                </a:moveTo>
                <a:cubicBezTo>
                  <a:pt x="0" y="42845"/>
                  <a:pt x="42845" y="0"/>
                  <a:pt x="95698" y="0"/>
                </a:cubicBezTo>
                <a:lnTo>
                  <a:pt x="8886452" y="0"/>
                </a:lnTo>
                <a:cubicBezTo>
                  <a:pt x="8939305" y="0"/>
                  <a:pt x="8982150" y="42845"/>
                  <a:pt x="8982150" y="95698"/>
                </a:cubicBezTo>
                <a:lnTo>
                  <a:pt x="8982150" y="861286"/>
                </a:lnTo>
                <a:cubicBezTo>
                  <a:pt x="8982150" y="914139"/>
                  <a:pt x="8939305" y="956984"/>
                  <a:pt x="8886452" y="956984"/>
                </a:cubicBezTo>
                <a:lnTo>
                  <a:pt x="95698" y="956984"/>
                </a:lnTo>
                <a:cubicBezTo>
                  <a:pt x="42845" y="956984"/>
                  <a:pt x="0" y="914139"/>
                  <a:pt x="0" y="861286"/>
                </a:cubicBezTo>
                <a:lnTo>
                  <a:pt x="0" y="95698"/>
                </a:lnTo>
                <a:close/>
              </a:path>
            </a:pathLst>
          </a:custGeom>
          <a:noFill/>
          <a:ln>
            <a:solidFill>
              <a:srgbClr val="118586"/>
            </a:solidFill>
          </a:ln>
        </p:spPr>
        <p:style>
          <a:lnRef idx="2">
            <a:schemeClr val="lt1">
              <a:hueOff val="0"/>
              <a:satOff val="0"/>
              <a:lumOff val="0"/>
              <a:alphaOff val="0"/>
            </a:schemeClr>
          </a:lnRef>
          <a:fillRef idx="1">
            <a:schemeClr val="accent1">
              <a:shade val="80000"/>
              <a:hueOff val="7955"/>
              <a:satOff val="-22267"/>
              <a:lumOff val="10947"/>
              <a:alphaOff val="0"/>
            </a:schemeClr>
          </a:fillRef>
          <a:effectRef idx="0">
            <a:schemeClr val="accent1">
              <a:shade val="80000"/>
              <a:hueOff val="7955"/>
              <a:satOff val="-22267"/>
              <a:lumOff val="10947"/>
              <a:alphaOff val="0"/>
            </a:schemeClr>
          </a:effectRef>
          <a:fontRef idx="minor">
            <a:schemeClr val="lt1"/>
          </a:fontRef>
        </p:style>
        <p:txBody>
          <a:bodyPr spcFirstLastPara="0" vert="horz" wrap="square" lIns="146139" tIns="146139" rIns="1438924" bIns="146139" numCol="1" spcCol="1270" anchor="ctr" anchorCtr="0">
            <a:noAutofit/>
          </a:bodyPr>
          <a:lstStyle/>
          <a:p>
            <a:pPr marL="0" lvl="0" indent="0" algn="l" defTabSz="1377950">
              <a:lnSpc>
                <a:spcPct val="90000"/>
              </a:lnSpc>
              <a:spcBef>
                <a:spcPct val="0"/>
              </a:spcBef>
              <a:spcAft>
                <a:spcPct val="35000"/>
              </a:spcAft>
              <a:buNone/>
            </a:pPr>
            <a:r>
              <a:rPr lang="en-US" sz="3100" b="1" kern="1200" dirty="0">
                <a:solidFill>
                  <a:schemeClr val="tx1"/>
                </a:solidFill>
              </a:rPr>
              <a:t>Didactic</a:t>
            </a:r>
            <a:r>
              <a:rPr lang="en-US" sz="3100" kern="1200" dirty="0">
                <a:solidFill>
                  <a:schemeClr val="tx1"/>
                </a:solidFill>
              </a:rPr>
              <a:t> (</a:t>
            </a:r>
            <a:r>
              <a:rPr lang="en-US" sz="3100" i="1" kern="1200" dirty="0">
                <a:solidFill>
                  <a:schemeClr val="tx1"/>
                </a:solidFill>
              </a:rPr>
              <a:t>AKA “knowledge burst”</a:t>
            </a:r>
            <a:r>
              <a:rPr lang="en-US" sz="3100" kern="1200" dirty="0">
                <a:solidFill>
                  <a:schemeClr val="tx1"/>
                </a:solidFill>
              </a:rPr>
              <a:t>) – 20 min</a:t>
            </a:r>
          </a:p>
        </p:txBody>
      </p:sp>
      <p:sp>
        <p:nvSpPr>
          <p:cNvPr id="7" name="Freeform: Shape 6">
            <a:extLst>
              <a:ext uri="{FF2B5EF4-FFF2-40B4-BE49-F238E27FC236}">
                <a16:creationId xmlns:a16="http://schemas.microsoft.com/office/drawing/2014/main" id="{5889A144-F8D5-8883-684E-32872B113407}"/>
              </a:ext>
            </a:extLst>
          </p:cNvPr>
          <p:cNvSpPr/>
          <p:nvPr/>
        </p:nvSpPr>
        <p:spPr>
          <a:xfrm>
            <a:off x="1603110" y="3329331"/>
            <a:ext cx="8982150" cy="956984"/>
          </a:xfrm>
          <a:custGeom>
            <a:avLst/>
            <a:gdLst>
              <a:gd name="csX0" fmla="*/ 0 w 8982150"/>
              <a:gd name="csY0" fmla="*/ 95698 h 956984"/>
              <a:gd name="csX1" fmla="*/ 95698 w 8982150"/>
              <a:gd name="csY1" fmla="*/ 0 h 956984"/>
              <a:gd name="csX2" fmla="*/ 8886452 w 8982150"/>
              <a:gd name="csY2" fmla="*/ 0 h 956984"/>
              <a:gd name="csX3" fmla="*/ 8982150 w 8982150"/>
              <a:gd name="csY3" fmla="*/ 95698 h 956984"/>
              <a:gd name="csX4" fmla="*/ 8982150 w 8982150"/>
              <a:gd name="csY4" fmla="*/ 861286 h 956984"/>
              <a:gd name="csX5" fmla="*/ 8886452 w 8982150"/>
              <a:gd name="csY5" fmla="*/ 956984 h 956984"/>
              <a:gd name="csX6" fmla="*/ 95698 w 8982150"/>
              <a:gd name="csY6" fmla="*/ 956984 h 956984"/>
              <a:gd name="csX7" fmla="*/ 0 w 8982150"/>
              <a:gd name="csY7" fmla="*/ 861286 h 956984"/>
              <a:gd name="csX8" fmla="*/ 0 w 8982150"/>
              <a:gd name="csY8" fmla="*/ 95698 h 9569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82150" h="956984">
                <a:moveTo>
                  <a:pt x="0" y="95698"/>
                </a:moveTo>
                <a:cubicBezTo>
                  <a:pt x="0" y="42845"/>
                  <a:pt x="42845" y="0"/>
                  <a:pt x="95698" y="0"/>
                </a:cubicBezTo>
                <a:lnTo>
                  <a:pt x="8886452" y="0"/>
                </a:lnTo>
                <a:cubicBezTo>
                  <a:pt x="8939305" y="0"/>
                  <a:pt x="8982150" y="42845"/>
                  <a:pt x="8982150" y="95698"/>
                </a:cubicBezTo>
                <a:lnTo>
                  <a:pt x="8982150" y="861286"/>
                </a:lnTo>
                <a:cubicBezTo>
                  <a:pt x="8982150" y="914139"/>
                  <a:pt x="8939305" y="956984"/>
                  <a:pt x="8886452" y="956984"/>
                </a:cubicBezTo>
                <a:lnTo>
                  <a:pt x="95698" y="956984"/>
                </a:lnTo>
                <a:cubicBezTo>
                  <a:pt x="42845" y="956984"/>
                  <a:pt x="0" y="914139"/>
                  <a:pt x="0" y="861286"/>
                </a:cubicBezTo>
                <a:lnTo>
                  <a:pt x="0" y="95698"/>
                </a:lnTo>
                <a:close/>
              </a:path>
            </a:pathLst>
          </a:custGeom>
          <a:noFill/>
          <a:ln>
            <a:solidFill>
              <a:srgbClr val="2E9FA1"/>
            </a:solidFill>
          </a:ln>
        </p:spPr>
        <p:style>
          <a:lnRef idx="2">
            <a:schemeClr val="lt1">
              <a:hueOff val="0"/>
              <a:satOff val="0"/>
              <a:lumOff val="0"/>
              <a:alphaOff val="0"/>
            </a:schemeClr>
          </a:lnRef>
          <a:fillRef idx="1">
            <a:schemeClr val="accent1">
              <a:shade val="80000"/>
              <a:hueOff val="15910"/>
              <a:satOff val="-44534"/>
              <a:lumOff val="21895"/>
              <a:alphaOff val="0"/>
            </a:schemeClr>
          </a:fillRef>
          <a:effectRef idx="0">
            <a:schemeClr val="accent1">
              <a:shade val="80000"/>
              <a:hueOff val="15910"/>
              <a:satOff val="-44534"/>
              <a:lumOff val="21895"/>
              <a:alphaOff val="0"/>
            </a:schemeClr>
          </a:effectRef>
          <a:fontRef idx="minor">
            <a:schemeClr val="lt1"/>
          </a:fontRef>
        </p:style>
        <p:txBody>
          <a:bodyPr spcFirstLastPara="0" vert="horz" wrap="square" lIns="146139" tIns="146139" rIns="1438924" bIns="146139" numCol="1" spcCol="1270" anchor="ctr" anchorCtr="0">
            <a:noAutofit/>
          </a:bodyPr>
          <a:lstStyle/>
          <a:p>
            <a:pPr marL="0" lvl="0" indent="0" algn="l" defTabSz="1377950">
              <a:lnSpc>
                <a:spcPct val="90000"/>
              </a:lnSpc>
              <a:spcBef>
                <a:spcPct val="0"/>
              </a:spcBef>
              <a:spcAft>
                <a:spcPct val="35000"/>
              </a:spcAft>
              <a:buNone/>
            </a:pPr>
            <a:r>
              <a:rPr lang="en-US" sz="3100" b="1" kern="1200" dirty="0">
                <a:solidFill>
                  <a:schemeClr val="tx1"/>
                </a:solidFill>
              </a:rPr>
              <a:t>Case Presented </a:t>
            </a:r>
            <a:r>
              <a:rPr lang="en-US" sz="3100" kern="1200" dirty="0">
                <a:solidFill>
                  <a:schemeClr val="tx1"/>
                </a:solidFill>
              </a:rPr>
              <a:t>by a Participant – 10 min</a:t>
            </a:r>
          </a:p>
        </p:txBody>
      </p:sp>
      <p:sp>
        <p:nvSpPr>
          <p:cNvPr id="8" name="Freeform: Shape 7">
            <a:extLst>
              <a:ext uri="{FF2B5EF4-FFF2-40B4-BE49-F238E27FC236}">
                <a16:creationId xmlns:a16="http://schemas.microsoft.com/office/drawing/2014/main" id="{BDA17B54-E5A3-C53C-E45E-0961290950E0}"/>
              </a:ext>
            </a:extLst>
          </p:cNvPr>
          <p:cNvSpPr/>
          <p:nvPr/>
        </p:nvSpPr>
        <p:spPr>
          <a:xfrm>
            <a:off x="2273855" y="4419230"/>
            <a:ext cx="8982150" cy="956984"/>
          </a:xfrm>
          <a:custGeom>
            <a:avLst/>
            <a:gdLst>
              <a:gd name="csX0" fmla="*/ 0 w 8982150"/>
              <a:gd name="csY0" fmla="*/ 95698 h 956984"/>
              <a:gd name="csX1" fmla="*/ 95698 w 8982150"/>
              <a:gd name="csY1" fmla="*/ 0 h 956984"/>
              <a:gd name="csX2" fmla="*/ 8886452 w 8982150"/>
              <a:gd name="csY2" fmla="*/ 0 h 956984"/>
              <a:gd name="csX3" fmla="*/ 8982150 w 8982150"/>
              <a:gd name="csY3" fmla="*/ 95698 h 956984"/>
              <a:gd name="csX4" fmla="*/ 8982150 w 8982150"/>
              <a:gd name="csY4" fmla="*/ 861286 h 956984"/>
              <a:gd name="csX5" fmla="*/ 8886452 w 8982150"/>
              <a:gd name="csY5" fmla="*/ 956984 h 956984"/>
              <a:gd name="csX6" fmla="*/ 95698 w 8982150"/>
              <a:gd name="csY6" fmla="*/ 956984 h 956984"/>
              <a:gd name="csX7" fmla="*/ 0 w 8982150"/>
              <a:gd name="csY7" fmla="*/ 861286 h 956984"/>
              <a:gd name="csX8" fmla="*/ 0 w 8982150"/>
              <a:gd name="csY8" fmla="*/ 95698 h 9569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82150" h="956984">
                <a:moveTo>
                  <a:pt x="0" y="95698"/>
                </a:moveTo>
                <a:cubicBezTo>
                  <a:pt x="0" y="42845"/>
                  <a:pt x="42845" y="0"/>
                  <a:pt x="95698" y="0"/>
                </a:cubicBezTo>
                <a:lnTo>
                  <a:pt x="8886452" y="0"/>
                </a:lnTo>
                <a:cubicBezTo>
                  <a:pt x="8939305" y="0"/>
                  <a:pt x="8982150" y="42845"/>
                  <a:pt x="8982150" y="95698"/>
                </a:cubicBezTo>
                <a:lnTo>
                  <a:pt x="8982150" y="861286"/>
                </a:lnTo>
                <a:cubicBezTo>
                  <a:pt x="8982150" y="914139"/>
                  <a:pt x="8939305" y="956984"/>
                  <a:pt x="8886452" y="956984"/>
                </a:cubicBezTo>
                <a:lnTo>
                  <a:pt x="95698" y="956984"/>
                </a:lnTo>
                <a:cubicBezTo>
                  <a:pt x="42845" y="956984"/>
                  <a:pt x="0" y="914139"/>
                  <a:pt x="0" y="861286"/>
                </a:cubicBezTo>
                <a:lnTo>
                  <a:pt x="0" y="95698"/>
                </a:lnTo>
                <a:close/>
              </a:path>
            </a:pathLst>
          </a:custGeom>
          <a:noFill/>
          <a:ln>
            <a:solidFill>
              <a:srgbClr val="5AABAC"/>
            </a:solidFill>
          </a:ln>
        </p:spPr>
        <p:style>
          <a:lnRef idx="2">
            <a:schemeClr val="lt1">
              <a:hueOff val="0"/>
              <a:satOff val="0"/>
              <a:lumOff val="0"/>
              <a:alphaOff val="0"/>
            </a:schemeClr>
          </a:lnRef>
          <a:fillRef idx="1">
            <a:schemeClr val="accent1">
              <a:shade val="80000"/>
              <a:hueOff val="23866"/>
              <a:satOff val="-66801"/>
              <a:lumOff val="32842"/>
              <a:alphaOff val="0"/>
            </a:schemeClr>
          </a:fillRef>
          <a:effectRef idx="0">
            <a:schemeClr val="accent1">
              <a:shade val="80000"/>
              <a:hueOff val="23866"/>
              <a:satOff val="-66801"/>
              <a:lumOff val="32842"/>
              <a:alphaOff val="0"/>
            </a:schemeClr>
          </a:effectRef>
          <a:fontRef idx="minor">
            <a:schemeClr val="lt1"/>
          </a:fontRef>
        </p:style>
        <p:txBody>
          <a:bodyPr spcFirstLastPara="0" vert="horz" wrap="square" lIns="146139" tIns="146139" rIns="0" bIns="146139" numCol="1" spcCol="1270" anchor="ctr" anchorCtr="0">
            <a:noAutofit/>
          </a:bodyPr>
          <a:lstStyle/>
          <a:p>
            <a:pPr marL="0" lvl="0" indent="0" algn="l" defTabSz="1377950">
              <a:lnSpc>
                <a:spcPct val="90000"/>
              </a:lnSpc>
              <a:spcBef>
                <a:spcPct val="0"/>
              </a:spcBef>
              <a:spcAft>
                <a:spcPct val="35000"/>
              </a:spcAft>
              <a:buNone/>
            </a:pPr>
            <a:r>
              <a:rPr lang="en-US" sz="3100" b="1" kern="1200" dirty="0">
                <a:solidFill>
                  <a:schemeClr val="tx1"/>
                </a:solidFill>
              </a:rPr>
              <a:t>Clarifying Questions </a:t>
            </a:r>
            <a:r>
              <a:rPr lang="en-US" sz="3100" kern="1200" dirty="0">
                <a:solidFill>
                  <a:schemeClr val="tx1"/>
                </a:solidFill>
              </a:rPr>
              <a:t>(</a:t>
            </a:r>
            <a:r>
              <a:rPr lang="en-US" sz="3100" i="1" kern="1200" dirty="0">
                <a:solidFill>
                  <a:schemeClr val="tx1"/>
                </a:solidFill>
              </a:rPr>
              <a:t>participants then hub</a:t>
            </a:r>
            <a:r>
              <a:rPr lang="en-US" sz="3100" kern="1200" dirty="0">
                <a:solidFill>
                  <a:schemeClr val="tx1"/>
                </a:solidFill>
              </a:rPr>
              <a:t>) – 15 min </a:t>
            </a:r>
          </a:p>
        </p:txBody>
      </p:sp>
      <p:sp>
        <p:nvSpPr>
          <p:cNvPr id="9" name="Freeform: Shape 8">
            <a:extLst>
              <a:ext uri="{FF2B5EF4-FFF2-40B4-BE49-F238E27FC236}">
                <a16:creationId xmlns:a16="http://schemas.microsoft.com/office/drawing/2014/main" id="{F3FBDE88-0211-1296-A790-373A07D86B9B}"/>
              </a:ext>
            </a:extLst>
          </p:cNvPr>
          <p:cNvSpPr/>
          <p:nvPr/>
        </p:nvSpPr>
        <p:spPr>
          <a:xfrm>
            <a:off x="2944600" y="5509130"/>
            <a:ext cx="8982150" cy="956984"/>
          </a:xfrm>
          <a:custGeom>
            <a:avLst/>
            <a:gdLst>
              <a:gd name="csX0" fmla="*/ 0 w 8982150"/>
              <a:gd name="csY0" fmla="*/ 95698 h 956984"/>
              <a:gd name="csX1" fmla="*/ 95698 w 8982150"/>
              <a:gd name="csY1" fmla="*/ 0 h 956984"/>
              <a:gd name="csX2" fmla="*/ 8886452 w 8982150"/>
              <a:gd name="csY2" fmla="*/ 0 h 956984"/>
              <a:gd name="csX3" fmla="*/ 8982150 w 8982150"/>
              <a:gd name="csY3" fmla="*/ 95698 h 956984"/>
              <a:gd name="csX4" fmla="*/ 8982150 w 8982150"/>
              <a:gd name="csY4" fmla="*/ 861286 h 956984"/>
              <a:gd name="csX5" fmla="*/ 8886452 w 8982150"/>
              <a:gd name="csY5" fmla="*/ 956984 h 956984"/>
              <a:gd name="csX6" fmla="*/ 95698 w 8982150"/>
              <a:gd name="csY6" fmla="*/ 956984 h 956984"/>
              <a:gd name="csX7" fmla="*/ 0 w 8982150"/>
              <a:gd name="csY7" fmla="*/ 861286 h 956984"/>
              <a:gd name="csX8" fmla="*/ 0 w 8982150"/>
              <a:gd name="csY8" fmla="*/ 95698 h 9569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82150" h="956984">
                <a:moveTo>
                  <a:pt x="0" y="95698"/>
                </a:moveTo>
                <a:cubicBezTo>
                  <a:pt x="0" y="42845"/>
                  <a:pt x="42845" y="0"/>
                  <a:pt x="95698" y="0"/>
                </a:cubicBezTo>
                <a:lnTo>
                  <a:pt x="8886452" y="0"/>
                </a:lnTo>
                <a:cubicBezTo>
                  <a:pt x="8939305" y="0"/>
                  <a:pt x="8982150" y="42845"/>
                  <a:pt x="8982150" y="95698"/>
                </a:cubicBezTo>
                <a:lnTo>
                  <a:pt x="8982150" y="861286"/>
                </a:lnTo>
                <a:cubicBezTo>
                  <a:pt x="8982150" y="914139"/>
                  <a:pt x="8939305" y="956984"/>
                  <a:pt x="8886452" y="956984"/>
                </a:cubicBezTo>
                <a:lnTo>
                  <a:pt x="95698" y="956984"/>
                </a:lnTo>
                <a:cubicBezTo>
                  <a:pt x="42845" y="956984"/>
                  <a:pt x="0" y="914139"/>
                  <a:pt x="0" y="861286"/>
                </a:cubicBezTo>
                <a:lnTo>
                  <a:pt x="0" y="95698"/>
                </a:lnTo>
                <a:close/>
              </a:path>
            </a:pathLst>
          </a:custGeom>
          <a:noFill/>
          <a:ln>
            <a:solidFill>
              <a:srgbClr val="95A9AA"/>
            </a:solidFill>
          </a:ln>
        </p:spPr>
        <p:style>
          <a:lnRef idx="2">
            <a:schemeClr val="lt1">
              <a:hueOff val="0"/>
              <a:satOff val="0"/>
              <a:lumOff val="0"/>
              <a:alphaOff val="0"/>
            </a:schemeClr>
          </a:lnRef>
          <a:fillRef idx="1">
            <a:schemeClr val="accent1">
              <a:shade val="80000"/>
              <a:hueOff val="31821"/>
              <a:satOff val="-89068"/>
              <a:lumOff val="43789"/>
              <a:alphaOff val="0"/>
            </a:schemeClr>
          </a:fillRef>
          <a:effectRef idx="0">
            <a:schemeClr val="accent1">
              <a:shade val="80000"/>
              <a:hueOff val="31821"/>
              <a:satOff val="-89068"/>
              <a:lumOff val="43789"/>
              <a:alphaOff val="0"/>
            </a:schemeClr>
          </a:effectRef>
          <a:fontRef idx="minor">
            <a:schemeClr val="lt1"/>
          </a:fontRef>
        </p:style>
        <p:txBody>
          <a:bodyPr spcFirstLastPara="0" vert="horz" wrap="square" lIns="146139" tIns="146139" rIns="0" bIns="146139" numCol="1" spcCol="1270" anchor="ctr" anchorCtr="0">
            <a:noAutofit/>
          </a:bodyPr>
          <a:lstStyle/>
          <a:p>
            <a:pPr marL="0" lvl="0" indent="0" algn="l" defTabSz="1377950">
              <a:lnSpc>
                <a:spcPct val="90000"/>
              </a:lnSpc>
              <a:spcBef>
                <a:spcPct val="0"/>
              </a:spcBef>
              <a:spcAft>
                <a:spcPct val="35000"/>
              </a:spcAft>
              <a:buNone/>
            </a:pPr>
            <a:r>
              <a:rPr lang="en-US" sz="3100" b="1" kern="1200" dirty="0">
                <a:solidFill>
                  <a:schemeClr val="tx1"/>
                </a:solidFill>
              </a:rPr>
              <a:t>Recommendations</a:t>
            </a:r>
            <a:r>
              <a:rPr lang="en-US" sz="3100" kern="1200" dirty="0">
                <a:solidFill>
                  <a:schemeClr val="tx1"/>
                </a:solidFill>
              </a:rPr>
              <a:t> (</a:t>
            </a:r>
            <a:r>
              <a:rPr lang="en-US" sz="3100" i="1" kern="1200" dirty="0">
                <a:solidFill>
                  <a:schemeClr val="tx1"/>
                </a:solidFill>
              </a:rPr>
              <a:t>participants then hub</a:t>
            </a:r>
            <a:r>
              <a:rPr lang="en-US" sz="3100" kern="1200" dirty="0">
                <a:solidFill>
                  <a:schemeClr val="tx1"/>
                </a:solidFill>
              </a:rPr>
              <a:t>) – 25 min</a:t>
            </a:r>
          </a:p>
        </p:txBody>
      </p:sp>
      <p:sp>
        <p:nvSpPr>
          <p:cNvPr id="10" name="Freeform: Shape 9">
            <a:extLst>
              <a:ext uri="{FF2B5EF4-FFF2-40B4-BE49-F238E27FC236}">
                <a16:creationId xmlns:a16="http://schemas.microsoft.com/office/drawing/2014/main" id="{1D375A34-4EB7-2F83-7B84-60128C927675}"/>
              </a:ext>
              <a:ext uri="{C183D7F6-B498-43B3-948B-1728B52AA6E4}">
                <adec:decorative xmlns:adec="http://schemas.microsoft.com/office/drawing/2017/decorative" val="1"/>
              </a:ext>
            </a:extLst>
          </p:cNvPr>
          <p:cNvSpPr/>
          <p:nvPr/>
        </p:nvSpPr>
        <p:spPr>
          <a:xfrm>
            <a:off x="8621730" y="1848662"/>
            <a:ext cx="622040" cy="622040"/>
          </a:xfrm>
          <a:custGeom>
            <a:avLst/>
            <a:gdLst>
              <a:gd name="csX0" fmla="*/ 0 w 622040"/>
              <a:gd name="csY0" fmla="*/ 342122 h 622040"/>
              <a:gd name="csX1" fmla="*/ 139959 w 622040"/>
              <a:gd name="csY1" fmla="*/ 342122 h 622040"/>
              <a:gd name="csX2" fmla="*/ 139959 w 622040"/>
              <a:gd name="csY2" fmla="*/ 0 h 622040"/>
              <a:gd name="csX3" fmla="*/ 482081 w 622040"/>
              <a:gd name="csY3" fmla="*/ 0 h 622040"/>
              <a:gd name="csX4" fmla="*/ 482081 w 622040"/>
              <a:gd name="csY4" fmla="*/ 342122 h 622040"/>
              <a:gd name="csX5" fmla="*/ 622040 w 622040"/>
              <a:gd name="csY5" fmla="*/ 342122 h 622040"/>
              <a:gd name="csX6" fmla="*/ 311020 w 622040"/>
              <a:gd name="csY6" fmla="*/ 622040 h 622040"/>
              <a:gd name="csX7" fmla="*/ 0 w 622040"/>
              <a:gd name="csY7" fmla="*/ 342122 h 622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2040" h="622040">
                <a:moveTo>
                  <a:pt x="0" y="342122"/>
                </a:moveTo>
                <a:lnTo>
                  <a:pt x="139959" y="342122"/>
                </a:lnTo>
                <a:lnTo>
                  <a:pt x="139959" y="0"/>
                </a:lnTo>
                <a:lnTo>
                  <a:pt x="482081" y="0"/>
                </a:lnTo>
                <a:lnTo>
                  <a:pt x="482081" y="342122"/>
                </a:lnTo>
                <a:lnTo>
                  <a:pt x="622040" y="342122"/>
                </a:lnTo>
                <a:lnTo>
                  <a:pt x="311020" y="622040"/>
                </a:lnTo>
                <a:lnTo>
                  <a:pt x="0" y="342122"/>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75519" tIns="35560" rIns="175519" bIns="189515" numCol="1" spcCol="1270" anchor="ctr" anchorCtr="0">
            <a:noAutofit/>
          </a:bodyPr>
          <a:lstStyle/>
          <a:p>
            <a:pPr marL="0" lvl="0" indent="0" algn="ctr" defTabSz="1244600">
              <a:lnSpc>
                <a:spcPct val="90000"/>
              </a:lnSpc>
              <a:spcBef>
                <a:spcPct val="0"/>
              </a:spcBef>
              <a:spcAft>
                <a:spcPct val="35000"/>
              </a:spcAft>
              <a:buNone/>
            </a:pPr>
            <a:endParaRPr lang="en-US" sz="2800" kern="1200"/>
          </a:p>
        </p:txBody>
      </p:sp>
      <p:sp>
        <p:nvSpPr>
          <p:cNvPr id="11" name="Freeform: Shape 10">
            <a:extLst>
              <a:ext uri="{FF2B5EF4-FFF2-40B4-BE49-F238E27FC236}">
                <a16:creationId xmlns:a16="http://schemas.microsoft.com/office/drawing/2014/main" id="{CFDAD010-55D1-8EEB-D09B-4952137F4799}"/>
              </a:ext>
              <a:ext uri="{C183D7F6-B498-43B3-948B-1728B52AA6E4}">
                <adec:decorative xmlns:adec="http://schemas.microsoft.com/office/drawing/2017/decorative" val="1"/>
              </a:ext>
            </a:extLst>
          </p:cNvPr>
          <p:cNvSpPr/>
          <p:nvPr/>
        </p:nvSpPr>
        <p:spPr>
          <a:xfrm>
            <a:off x="9292475" y="2938562"/>
            <a:ext cx="622040" cy="622040"/>
          </a:xfrm>
          <a:custGeom>
            <a:avLst/>
            <a:gdLst>
              <a:gd name="csX0" fmla="*/ 0 w 622040"/>
              <a:gd name="csY0" fmla="*/ 342122 h 622040"/>
              <a:gd name="csX1" fmla="*/ 139959 w 622040"/>
              <a:gd name="csY1" fmla="*/ 342122 h 622040"/>
              <a:gd name="csX2" fmla="*/ 139959 w 622040"/>
              <a:gd name="csY2" fmla="*/ 0 h 622040"/>
              <a:gd name="csX3" fmla="*/ 482081 w 622040"/>
              <a:gd name="csY3" fmla="*/ 0 h 622040"/>
              <a:gd name="csX4" fmla="*/ 482081 w 622040"/>
              <a:gd name="csY4" fmla="*/ 342122 h 622040"/>
              <a:gd name="csX5" fmla="*/ 622040 w 622040"/>
              <a:gd name="csY5" fmla="*/ 342122 h 622040"/>
              <a:gd name="csX6" fmla="*/ 311020 w 622040"/>
              <a:gd name="csY6" fmla="*/ 622040 h 622040"/>
              <a:gd name="csX7" fmla="*/ 0 w 622040"/>
              <a:gd name="csY7" fmla="*/ 342122 h 622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2040" h="622040">
                <a:moveTo>
                  <a:pt x="0" y="342122"/>
                </a:moveTo>
                <a:lnTo>
                  <a:pt x="139959" y="342122"/>
                </a:lnTo>
                <a:lnTo>
                  <a:pt x="139959" y="0"/>
                </a:lnTo>
                <a:lnTo>
                  <a:pt x="482081" y="0"/>
                </a:lnTo>
                <a:lnTo>
                  <a:pt x="482081" y="342122"/>
                </a:lnTo>
                <a:lnTo>
                  <a:pt x="622040" y="342122"/>
                </a:lnTo>
                <a:lnTo>
                  <a:pt x="311020" y="622040"/>
                </a:lnTo>
                <a:lnTo>
                  <a:pt x="0" y="342122"/>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75519" tIns="35560" rIns="175519" bIns="189515" numCol="1" spcCol="1270" anchor="ctr" anchorCtr="0">
            <a:noAutofit/>
          </a:bodyPr>
          <a:lstStyle/>
          <a:p>
            <a:pPr marL="0" lvl="0" indent="0" algn="ctr" defTabSz="1244600">
              <a:lnSpc>
                <a:spcPct val="90000"/>
              </a:lnSpc>
              <a:spcBef>
                <a:spcPct val="0"/>
              </a:spcBef>
              <a:spcAft>
                <a:spcPct val="35000"/>
              </a:spcAft>
              <a:buNone/>
            </a:pPr>
            <a:endParaRPr lang="en-US" sz="2800" kern="1200"/>
          </a:p>
        </p:txBody>
      </p:sp>
      <p:sp>
        <p:nvSpPr>
          <p:cNvPr id="12" name="Freeform: Shape 11">
            <a:extLst>
              <a:ext uri="{FF2B5EF4-FFF2-40B4-BE49-F238E27FC236}">
                <a16:creationId xmlns:a16="http://schemas.microsoft.com/office/drawing/2014/main" id="{5CECEDE5-7435-9515-5E3D-85E1776BB77F}"/>
              </a:ext>
              <a:ext uri="{C183D7F6-B498-43B3-948B-1728B52AA6E4}">
                <adec:decorative xmlns:adec="http://schemas.microsoft.com/office/drawing/2017/decorative" val="1"/>
              </a:ext>
            </a:extLst>
          </p:cNvPr>
          <p:cNvSpPr/>
          <p:nvPr/>
        </p:nvSpPr>
        <p:spPr>
          <a:xfrm>
            <a:off x="9963220" y="4012511"/>
            <a:ext cx="622040" cy="622040"/>
          </a:xfrm>
          <a:custGeom>
            <a:avLst/>
            <a:gdLst>
              <a:gd name="csX0" fmla="*/ 0 w 622040"/>
              <a:gd name="csY0" fmla="*/ 342122 h 622040"/>
              <a:gd name="csX1" fmla="*/ 139959 w 622040"/>
              <a:gd name="csY1" fmla="*/ 342122 h 622040"/>
              <a:gd name="csX2" fmla="*/ 139959 w 622040"/>
              <a:gd name="csY2" fmla="*/ 0 h 622040"/>
              <a:gd name="csX3" fmla="*/ 482081 w 622040"/>
              <a:gd name="csY3" fmla="*/ 0 h 622040"/>
              <a:gd name="csX4" fmla="*/ 482081 w 622040"/>
              <a:gd name="csY4" fmla="*/ 342122 h 622040"/>
              <a:gd name="csX5" fmla="*/ 622040 w 622040"/>
              <a:gd name="csY5" fmla="*/ 342122 h 622040"/>
              <a:gd name="csX6" fmla="*/ 311020 w 622040"/>
              <a:gd name="csY6" fmla="*/ 622040 h 622040"/>
              <a:gd name="csX7" fmla="*/ 0 w 622040"/>
              <a:gd name="csY7" fmla="*/ 342122 h 622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2040" h="622040">
                <a:moveTo>
                  <a:pt x="0" y="342122"/>
                </a:moveTo>
                <a:lnTo>
                  <a:pt x="139959" y="342122"/>
                </a:lnTo>
                <a:lnTo>
                  <a:pt x="139959" y="0"/>
                </a:lnTo>
                <a:lnTo>
                  <a:pt x="482081" y="0"/>
                </a:lnTo>
                <a:lnTo>
                  <a:pt x="482081" y="342122"/>
                </a:lnTo>
                <a:lnTo>
                  <a:pt x="622040" y="342122"/>
                </a:lnTo>
                <a:lnTo>
                  <a:pt x="311020" y="622040"/>
                </a:lnTo>
                <a:lnTo>
                  <a:pt x="0" y="342122"/>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75519" tIns="35560" rIns="175519" bIns="189515" numCol="1" spcCol="1270" anchor="ctr" anchorCtr="0">
            <a:noAutofit/>
          </a:bodyPr>
          <a:lstStyle/>
          <a:p>
            <a:pPr marL="0" lvl="0" indent="0" algn="ctr" defTabSz="1244600">
              <a:lnSpc>
                <a:spcPct val="90000"/>
              </a:lnSpc>
              <a:spcBef>
                <a:spcPct val="0"/>
              </a:spcBef>
              <a:spcAft>
                <a:spcPct val="35000"/>
              </a:spcAft>
              <a:buNone/>
            </a:pPr>
            <a:endParaRPr lang="en-US" sz="2800" kern="1200"/>
          </a:p>
        </p:txBody>
      </p:sp>
      <p:sp>
        <p:nvSpPr>
          <p:cNvPr id="13" name="Freeform: Shape 12">
            <a:extLst>
              <a:ext uri="{FF2B5EF4-FFF2-40B4-BE49-F238E27FC236}">
                <a16:creationId xmlns:a16="http://schemas.microsoft.com/office/drawing/2014/main" id="{2D649D0A-79D2-2864-A84A-45328EA4EF07}"/>
              </a:ext>
              <a:ext uri="{C183D7F6-B498-43B3-948B-1728B52AA6E4}">
                <adec:decorative xmlns:adec="http://schemas.microsoft.com/office/drawing/2017/decorative" val="1"/>
              </a:ext>
            </a:extLst>
          </p:cNvPr>
          <p:cNvSpPr/>
          <p:nvPr/>
        </p:nvSpPr>
        <p:spPr>
          <a:xfrm>
            <a:off x="10633965" y="5113044"/>
            <a:ext cx="622040" cy="622040"/>
          </a:xfrm>
          <a:custGeom>
            <a:avLst/>
            <a:gdLst>
              <a:gd name="csX0" fmla="*/ 0 w 622040"/>
              <a:gd name="csY0" fmla="*/ 342122 h 622040"/>
              <a:gd name="csX1" fmla="*/ 139959 w 622040"/>
              <a:gd name="csY1" fmla="*/ 342122 h 622040"/>
              <a:gd name="csX2" fmla="*/ 139959 w 622040"/>
              <a:gd name="csY2" fmla="*/ 0 h 622040"/>
              <a:gd name="csX3" fmla="*/ 482081 w 622040"/>
              <a:gd name="csY3" fmla="*/ 0 h 622040"/>
              <a:gd name="csX4" fmla="*/ 482081 w 622040"/>
              <a:gd name="csY4" fmla="*/ 342122 h 622040"/>
              <a:gd name="csX5" fmla="*/ 622040 w 622040"/>
              <a:gd name="csY5" fmla="*/ 342122 h 622040"/>
              <a:gd name="csX6" fmla="*/ 311020 w 622040"/>
              <a:gd name="csY6" fmla="*/ 622040 h 622040"/>
              <a:gd name="csX7" fmla="*/ 0 w 622040"/>
              <a:gd name="csY7" fmla="*/ 342122 h 6220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22040" h="622040">
                <a:moveTo>
                  <a:pt x="0" y="342122"/>
                </a:moveTo>
                <a:lnTo>
                  <a:pt x="139959" y="342122"/>
                </a:lnTo>
                <a:lnTo>
                  <a:pt x="139959" y="0"/>
                </a:lnTo>
                <a:lnTo>
                  <a:pt x="482081" y="0"/>
                </a:lnTo>
                <a:lnTo>
                  <a:pt x="482081" y="342122"/>
                </a:lnTo>
                <a:lnTo>
                  <a:pt x="622040" y="342122"/>
                </a:lnTo>
                <a:lnTo>
                  <a:pt x="311020" y="622040"/>
                </a:lnTo>
                <a:lnTo>
                  <a:pt x="0" y="342122"/>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75519" tIns="35560" rIns="175519" bIns="189515" numCol="1" spcCol="1270" anchor="ctr" anchorCtr="0">
            <a:noAutofit/>
          </a:bodyPr>
          <a:lstStyle/>
          <a:p>
            <a:pPr marL="0" lvl="0" indent="0" algn="ctr" defTabSz="1244600">
              <a:lnSpc>
                <a:spcPct val="90000"/>
              </a:lnSpc>
              <a:spcBef>
                <a:spcPct val="0"/>
              </a:spcBef>
              <a:spcAft>
                <a:spcPct val="35000"/>
              </a:spcAft>
              <a:buNone/>
            </a:pPr>
            <a:endParaRPr lang="en-US" sz="2800" kern="1200"/>
          </a:p>
        </p:txBody>
      </p:sp>
    </p:spTree>
    <p:extLst>
      <p:ext uri="{BB962C8B-B14F-4D97-AF65-F5344CB8AC3E}">
        <p14:creationId xmlns:p14="http://schemas.microsoft.com/office/powerpoint/2010/main" val="268599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0904-AB8C-57F3-C547-A0779EA587F7}"/>
              </a:ext>
            </a:extLst>
          </p:cNvPr>
          <p:cNvSpPr>
            <a:spLocks noGrp="1"/>
          </p:cNvSpPr>
          <p:nvPr>
            <p:ph type="title"/>
          </p:nvPr>
        </p:nvSpPr>
        <p:spPr>
          <a:xfrm>
            <a:off x="261620" y="101601"/>
            <a:ext cx="10245725" cy="553998"/>
          </a:xfrm>
        </p:spPr>
        <p:txBody>
          <a:bodyPr/>
          <a:lstStyle/>
          <a:p>
            <a:r>
              <a:rPr lang="en-US" sz="3600" b="1" dirty="0"/>
              <a:t>Your WA INCLUDE ECHO team</a:t>
            </a:r>
          </a:p>
        </p:txBody>
      </p:sp>
      <p:sp>
        <p:nvSpPr>
          <p:cNvPr id="7" name="Freeform: Shape 6">
            <a:extLst>
              <a:ext uri="{FF2B5EF4-FFF2-40B4-BE49-F238E27FC236}">
                <a16:creationId xmlns:a16="http://schemas.microsoft.com/office/drawing/2014/main" id="{1B817F9F-DDEC-87C0-7C88-861CA8DB5E62}"/>
              </a:ext>
              <a:ext uri="{C183D7F6-B498-43B3-948B-1728B52AA6E4}">
                <adec:decorative xmlns:adec="http://schemas.microsoft.com/office/drawing/2017/decorative" val="1"/>
              </a:ext>
            </a:extLst>
          </p:cNvPr>
          <p:cNvSpPr/>
          <p:nvPr/>
        </p:nvSpPr>
        <p:spPr>
          <a:xfrm>
            <a:off x="8440422" y="4663442"/>
            <a:ext cx="481546" cy="1237583"/>
          </a:xfrm>
          <a:custGeom>
            <a:avLst/>
            <a:gdLst/>
            <a:ahLst/>
            <a:cxnLst/>
            <a:rect l="0" t="0" r="0" b="0"/>
            <a:pathLst>
              <a:path>
                <a:moveTo>
                  <a:pt x="0" y="0"/>
                </a:moveTo>
                <a:lnTo>
                  <a:pt x="0" y="1237583"/>
                </a:lnTo>
                <a:lnTo>
                  <a:pt x="481546" y="1237583"/>
                </a:lnTo>
              </a:path>
            </a:pathLst>
          </a:custGeom>
          <a:noFill/>
        </p:spPr>
        <p:style>
          <a:lnRef idx="2">
            <a:schemeClr val="accent4">
              <a:hueOff val="0"/>
              <a:satOff val="0"/>
              <a:lumOff val="0"/>
              <a:alphaOff val="0"/>
            </a:schemeClr>
          </a:lnRef>
          <a:fillRef idx="0">
            <a:scrgbClr r="0" g="0" b="0"/>
          </a:fillRef>
          <a:effectRef idx="0">
            <a:schemeClr val="accent2">
              <a:tint val="7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8" name="Freeform: Shape 7">
            <a:extLst>
              <a:ext uri="{FF2B5EF4-FFF2-40B4-BE49-F238E27FC236}">
                <a16:creationId xmlns:a16="http://schemas.microsoft.com/office/drawing/2014/main" id="{E68AC1AB-1DE7-1E7B-F418-721494100728}"/>
              </a:ext>
              <a:ext uri="{C183D7F6-B498-43B3-948B-1728B52AA6E4}">
                <adec:decorative xmlns:adec="http://schemas.microsoft.com/office/drawing/2017/decorative" val="1"/>
              </a:ext>
            </a:extLst>
          </p:cNvPr>
          <p:cNvSpPr/>
          <p:nvPr/>
        </p:nvSpPr>
        <p:spPr>
          <a:xfrm>
            <a:off x="5840068" y="1860599"/>
            <a:ext cx="3884478" cy="674165"/>
          </a:xfrm>
          <a:custGeom>
            <a:avLst/>
            <a:gdLst/>
            <a:ahLst/>
            <a:cxnLst/>
            <a:rect l="0" t="0" r="0" b="0"/>
            <a:pathLst>
              <a:path>
                <a:moveTo>
                  <a:pt x="0" y="0"/>
                </a:moveTo>
                <a:lnTo>
                  <a:pt x="0" y="337082"/>
                </a:lnTo>
                <a:lnTo>
                  <a:pt x="3884478" y="337082"/>
                </a:lnTo>
                <a:lnTo>
                  <a:pt x="3884478" y="674165"/>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9" name="Freeform: Shape 8">
            <a:extLst>
              <a:ext uri="{FF2B5EF4-FFF2-40B4-BE49-F238E27FC236}">
                <a16:creationId xmlns:a16="http://schemas.microsoft.com/office/drawing/2014/main" id="{A83B72B6-B826-CE4F-DC76-9225B37A7032}"/>
              </a:ext>
              <a:ext uri="{C183D7F6-B498-43B3-948B-1728B52AA6E4}">
                <adec:decorative xmlns:adec="http://schemas.microsoft.com/office/drawing/2017/decorative" val="1"/>
              </a:ext>
            </a:extLst>
          </p:cNvPr>
          <p:cNvSpPr/>
          <p:nvPr/>
        </p:nvSpPr>
        <p:spPr>
          <a:xfrm>
            <a:off x="5794348" y="1860599"/>
            <a:ext cx="91440" cy="674165"/>
          </a:xfrm>
          <a:custGeom>
            <a:avLst/>
            <a:gdLst/>
            <a:ahLst/>
            <a:cxnLst/>
            <a:rect l="0" t="0" r="0" b="0"/>
            <a:pathLst>
              <a:path>
                <a:moveTo>
                  <a:pt x="45720" y="0"/>
                </a:moveTo>
                <a:lnTo>
                  <a:pt x="45720" y="674165"/>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0" name="Freeform: Shape 9">
            <a:extLst>
              <a:ext uri="{FF2B5EF4-FFF2-40B4-BE49-F238E27FC236}">
                <a16:creationId xmlns:a16="http://schemas.microsoft.com/office/drawing/2014/main" id="{E7F3598D-4C35-14DE-E610-4B0F9BBED8A7}"/>
              </a:ext>
              <a:ext uri="{C183D7F6-B498-43B3-948B-1728B52AA6E4}">
                <adec:decorative xmlns:adec="http://schemas.microsoft.com/office/drawing/2017/decorative" val="1"/>
              </a:ext>
            </a:extLst>
          </p:cNvPr>
          <p:cNvSpPr/>
          <p:nvPr/>
        </p:nvSpPr>
        <p:spPr>
          <a:xfrm>
            <a:off x="1955590" y="1860599"/>
            <a:ext cx="3884478" cy="674165"/>
          </a:xfrm>
          <a:custGeom>
            <a:avLst/>
            <a:gdLst/>
            <a:ahLst/>
            <a:cxnLst/>
            <a:rect l="0" t="0" r="0" b="0"/>
            <a:pathLst>
              <a:path>
                <a:moveTo>
                  <a:pt x="3884478" y="0"/>
                </a:moveTo>
                <a:lnTo>
                  <a:pt x="3884478" y="337082"/>
                </a:lnTo>
                <a:lnTo>
                  <a:pt x="0" y="337082"/>
                </a:lnTo>
                <a:lnTo>
                  <a:pt x="0" y="674165"/>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DE5D1174-E93C-B244-AF5F-7C5CE42E38FC}"/>
              </a:ext>
            </a:extLst>
          </p:cNvPr>
          <p:cNvSpPr/>
          <p:nvPr/>
        </p:nvSpPr>
        <p:spPr>
          <a:xfrm>
            <a:off x="4234912" y="1109835"/>
            <a:ext cx="3210312" cy="750763"/>
          </a:xfrm>
          <a:custGeom>
            <a:avLst/>
            <a:gdLst>
              <a:gd name="csX0" fmla="*/ 0 w 3210312"/>
              <a:gd name="csY0" fmla="*/ 0 h 750763"/>
              <a:gd name="csX1" fmla="*/ 3210312 w 3210312"/>
              <a:gd name="csY1" fmla="*/ 0 h 750763"/>
              <a:gd name="csX2" fmla="*/ 3210312 w 3210312"/>
              <a:gd name="csY2" fmla="*/ 750763 h 750763"/>
              <a:gd name="csX3" fmla="*/ 0 w 3210312"/>
              <a:gd name="csY3" fmla="*/ 750763 h 750763"/>
              <a:gd name="csX4" fmla="*/ 0 w 3210312"/>
              <a:gd name="csY4" fmla="*/ 0 h 750763"/>
            </a:gdLst>
            <a:ahLst/>
            <a:cxnLst>
              <a:cxn ang="0">
                <a:pos x="csX0" y="csY0"/>
              </a:cxn>
              <a:cxn ang="0">
                <a:pos x="csX1" y="csY1"/>
              </a:cxn>
              <a:cxn ang="0">
                <a:pos x="csX2" y="csY2"/>
              </a:cxn>
              <a:cxn ang="0">
                <a:pos x="csX3" y="csY3"/>
              </a:cxn>
              <a:cxn ang="0">
                <a:pos x="csX4" y="csY4"/>
              </a:cxn>
            </a:cxnLst>
            <a:rect l="l" t="t" r="r" b="b"/>
            <a:pathLst>
              <a:path w="3210312" h="750763">
                <a:moveTo>
                  <a:pt x="0" y="0"/>
                </a:moveTo>
                <a:lnTo>
                  <a:pt x="3210312" y="0"/>
                </a:lnTo>
                <a:lnTo>
                  <a:pt x="3210312" y="750763"/>
                </a:lnTo>
                <a:lnTo>
                  <a:pt x="0" y="750763"/>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t>The HUB team</a:t>
            </a:r>
            <a:endParaRPr lang="en-US" sz="2800" kern="1200" dirty="0"/>
          </a:p>
        </p:txBody>
      </p:sp>
      <p:sp>
        <p:nvSpPr>
          <p:cNvPr id="12" name="Freeform: Shape 11">
            <a:extLst>
              <a:ext uri="{FF2B5EF4-FFF2-40B4-BE49-F238E27FC236}">
                <a16:creationId xmlns:a16="http://schemas.microsoft.com/office/drawing/2014/main" id="{F9FE5FA8-8F35-4C74-458F-216F26235361}"/>
              </a:ext>
            </a:extLst>
          </p:cNvPr>
          <p:cNvSpPr/>
          <p:nvPr/>
        </p:nvSpPr>
        <p:spPr>
          <a:xfrm>
            <a:off x="219802" y="2534764"/>
            <a:ext cx="3504594" cy="2128678"/>
          </a:xfrm>
          <a:custGeom>
            <a:avLst/>
            <a:gdLst>
              <a:gd name="csX0" fmla="*/ 0 w 3210312"/>
              <a:gd name="csY0" fmla="*/ 0 h 2128678"/>
              <a:gd name="csX1" fmla="*/ 3210312 w 3210312"/>
              <a:gd name="csY1" fmla="*/ 0 h 2128678"/>
              <a:gd name="csX2" fmla="*/ 3210312 w 3210312"/>
              <a:gd name="csY2" fmla="*/ 2128678 h 2128678"/>
              <a:gd name="csX3" fmla="*/ 0 w 3210312"/>
              <a:gd name="csY3" fmla="*/ 2128678 h 2128678"/>
              <a:gd name="csX4" fmla="*/ 0 w 3210312"/>
              <a:gd name="csY4" fmla="*/ 0 h 2128678"/>
            </a:gdLst>
            <a:ahLst/>
            <a:cxnLst>
              <a:cxn ang="0">
                <a:pos x="csX0" y="csY0"/>
              </a:cxn>
              <a:cxn ang="0">
                <a:pos x="csX1" y="csY1"/>
              </a:cxn>
              <a:cxn ang="0">
                <a:pos x="csX2" y="csY2"/>
              </a:cxn>
              <a:cxn ang="0">
                <a:pos x="csX3" y="csY3"/>
              </a:cxn>
              <a:cxn ang="0">
                <a:pos x="csX4" y="csY4"/>
              </a:cxn>
            </a:cxnLst>
            <a:rect l="l" t="t" r="r" b="b"/>
            <a:pathLst>
              <a:path w="3210312" h="2128678">
                <a:moveTo>
                  <a:pt x="0" y="0"/>
                </a:moveTo>
                <a:lnTo>
                  <a:pt x="3210312" y="0"/>
                </a:lnTo>
                <a:lnTo>
                  <a:pt x="3210312" y="2128678"/>
                </a:lnTo>
                <a:lnTo>
                  <a:pt x="0" y="2128678"/>
                </a:lnTo>
                <a:lnTo>
                  <a:pt x="0" y="0"/>
                </a:lnTo>
                <a:close/>
              </a:path>
            </a:pathLst>
          </a:custGeom>
        </p:spPr>
        <p:style>
          <a:lnRef idx="2">
            <a:schemeClr val="dk1"/>
          </a:lnRef>
          <a:fillRef idx="1">
            <a:schemeClr val="lt1"/>
          </a:fillRef>
          <a:effectRef idx="0">
            <a:schemeClr val="dk1"/>
          </a:effectRef>
          <a:fontRef idx="minor">
            <a:schemeClr val="dk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accent1"/>
                </a:solidFill>
              </a:rPr>
              <a:t>Coordinator</a:t>
            </a:r>
            <a:br>
              <a:rPr lang="en-US" sz="2400" kern="1200" dirty="0">
                <a:solidFill>
                  <a:schemeClr val="tx1"/>
                </a:solidFill>
              </a:rPr>
            </a:br>
            <a:r>
              <a:rPr lang="en-US" sz="2400" kern="1200" dirty="0">
                <a:solidFill>
                  <a:schemeClr val="tx1"/>
                </a:solidFill>
              </a:rPr>
              <a:t>Responsible for program logistics, communication, day to day operations, &amp; connecting participants</a:t>
            </a:r>
          </a:p>
        </p:txBody>
      </p:sp>
      <p:sp>
        <p:nvSpPr>
          <p:cNvPr id="13" name="Freeform: Shape 12">
            <a:extLst>
              <a:ext uri="{FF2B5EF4-FFF2-40B4-BE49-F238E27FC236}">
                <a16:creationId xmlns:a16="http://schemas.microsoft.com/office/drawing/2014/main" id="{22DDA79E-978F-A1E5-99E8-24CA35A9E7BE}"/>
              </a:ext>
            </a:extLst>
          </p:cNvPr>
          <p:cNvSpPr/>
          <p:nvPr/>
        </p:nvSpPr>
        <p:spPr>
          <a:xfrm>
            <a:off x="4045428" y="2534764"/>
            <a:ext cx="3646814" cy="2128678"/>
          </a:xfrm>
          <a:custGeom>
            <a:avLst/>
            <a:gdLst>
              <a:gd name="csX0" fmla="*/ 0 w 3210312"/>
              <a:gd name="csY0" fmla="*/ 0 h 2128678"/>
              <a:gd name="csX1" fmla="*/ 3210312 w 3210312"/>
              <a:gd name="csY1" fmla="*/ 0 h 2128678"/>
              <a:gd name="csX2" fmla="*/ 3210312 w 3210312"/>
              <a:gd name="csY2" fmla="*/ 2128678 h 2128678"/>
              <a:gd name="csX3" fmla="*/ 0 w 3210312"/>
              <a:gd name="csY3" fmla="*/ 2128678 h 2128678"/>
              <a:gd name="csX4" fmla="*/ 0 w 3210312"/>
              <a:gd name="csY4" fmla="*/ 0 h 2128678"/>
            </a:gdLst>
            <a:ahLst/>
            <a:cxnLst>
              <a:cxn ang="0">
                <a:pos x="csX0" y="csY0"/>
              </a:cxn>
              <a:cxn ang="0">
                <a:pos x="csX1" y="csY1"/>
              </a:cxn>
              <a:cxn ang="0">
                <a:pos x="csX2" y="csY2"/>
              </a:cxn>
              <a:cxn ang="0">
                <a:pos x="csX3" y="csY3"/>
              </a:cxn>
              <a:cxn ang="0">
                <a:pos x="csX4" y="csY4"/>
              </a:cxn>
            </a:cxnLst>
            <a:rect l="l" t="t" r="r" b="b"/>
            <a:pathLst>
              <a:path w="3210312" h="2128678">
                <a:moveTo>
                  <a:pt x="0" y="0"/>
                </a:moveTo>
                <a:lnTo>
                  <a:pt x="3210312" y="0"/>
                </a:lnTo>
                <a:lnTo>
                  <a:pt x="3210312" y="2128678"/>
                </a:lnTo>
                <a:lnTo>
                  <a:pt x="0" y="2128678"/>
                </a:lnTo>
                <a:lnTo>
                  <a:pt x="0" y="0"/>
                </a:lnTo>
                <a:close/>
              </a:path>
            </a:pathLst>
          </a:custGeom>
        </p:spPr>
        <p:style>
          <a:lnRef idx="2">
            <a:schemeClr val="dk1"/>
          </a:lnRef>
          <a:fillRef idx="1">
            <a:schemeClr val="lt1"/>
          </a:fillRef>
          <a:effectRef idx="0">
            <a:schemeClr val="dk1"/>
          </a:effectRef>
          <a:fontRef idx="minor">
            <a:schemeClr val="dk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accent1"/>
                </a:solidFill>
              </a:rPr>
              <a:t>Facilitator</a:t>
            </a:r>
            <a:br>
              <a:rPr lang="en-US" sz="2400" kern="1200" dirty="0">
                <a:solidFill>
                  <a:schemeClr val="tx1"/>
                </a:solidFill>
              </a:rPr>
            </a:br>
            <a:r>
              <a:rPr lang="en-US" sz="2400" kern="1200" dirty="0">
                <a:solidFill>
                  <a:schemeClr val="tx1"/>
                </a:solidFill>
              </a:rPr>
              <a:t>Leads sessions, moderates discussions, and supports or mentors participants</a:t>
            </a:r>
            <a:br>
              <a:rPr lang="en-US" sz="2400" kern="1200" dirty="0">
                <a:solidFill>
                  <a:schemeClr val="tx1"/>
                </a:solidFill>
              </a:rPr>
            </a:br>
            <a:endParaRPr lang="en-US" sz="2400" kern="1200" dirty="0">
              <a:solidFill>
                <a:schemeClr val="tx1"/>
              </a:solidFill>
            </a:endParaRPr>
          </a:p>
        </p:txBody>
      </p:sp>
      <p:sp>
        <p:nvSpPr>
          <p:cNvPr id="14" name="Freeform: Shape 13">
            <a:extLst>
              <a:ext uri="{FF2B5EF4-FFF2-40B4-BE49-F238E27FC236}">
                <a16:creationId xmlns:a16="http://schemas.microsoft.com/office/drawing/2014/main" id="{8D03DCD8-4DC0-75E0-CF90-CB86B53189A0}"/>
              </a:ext>
            </a:extLst>
          </p:cNvPr>
          <p:cNvSpPr/>
          <p:nvPr/>
        </p:nvSpPr>
        <p:spPr>
          <a:xfrm>
            <a:off x="8013274" y="2534764"/>
            <a:ext cx="3517726" cy="2128678"/>
          </a:xfrm>
          <a:custGeom>
            <a:avLst/>
            <a:gdLst>
              <a:gd name="csX0" fmla="*/ 0 w 3210312"/>
              <a:gd name="csY0" fmla="*/ 0 h 2128678"/>
              <a:gd name="csX1" fmla="*/ 3210312 w 3210312"/>
              <a:gd name="csY1" fmla="*/ 0 h 2128678"/>
              <a:gd name="csX2" fmla="*/ 3210312 w 3210312"/>
              <a:gd name="csY2" fmla="*/ 2128678 h 2128678"/>
              <a:gd name="csX3" fmla="*/ 0 w 3210312"/>
              <a:gd name="csY3" fmla="*/ 2128678 h 2128678"/>
              <a:gd name="csX4" fmla="*/ 0 w 3210312"/>
              <a:gd name="csY4" fmla="*/ 0 h 2128678"/>
            </a:gdLst>
            <a:ahLst/>
            <a:cxnLst>
              <a:cxn ang="0">
                <a:pos x="csX0" y="csY0"/>
              </a:cxn>
              <a:cxn ang="0">
                <a:pos x="csX1" y="csY1"/>
              </a:cxn>
              <a:cxn ang="0">
                <a:pos x="csX2" y="csY2"/>
              </a:cxn>
              <a:cxn ang="0">
                <a:pos x="csX3" y="csY3"/>
              </a:cxn>
              <a:cxn ang="0">
                <a:pos x="csX4" y="csY4"/>
              </a:cxn>
            </a:cxnLst>
            <a:rect l="l" t="t" r="r" b="b"/>
            <a:pathLst>
              <a:path w="3210312" h="2128678">
                <a:moveTo>
                  <a:pt x="0" y="0"/>
                </a:moveTo>
                <a:lnTo>
                  <a:pt x="3210312" y="0"/>
                </a:lnTo>
                <a:lnTo>
                  <a:pt x="3210312" y="2128678"/>
                </a:lnTo>
                <a:lnTo>
                  <a:pt x="0" y="2128678"/>
                </a:lnTo>
                <a:lnTo>
                  <a:pt x="0" y="0"/>
                </a:lnTo>
                <a:close/>
              </a:path>
            </a:pathLst>
          </a:custGeom>
        </p:spPr>
        <p:style>
          <a:lnRef idx="2">
            <a:schemeClr val="dk1"/>
          </a:lnRef>
          <a:fillRef idx="1">
            <a:schemeClr val="lt1"/>
          </a:fillRef>
          <a:effectRef idx="0">
            <a:schemeClr val="dk1"/>
          </a:effectRef>
          <a:fontRef idx="minor">
            <a:schemeClr val="dk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800" b="1" kern="1200" dirty="0">
                <a:solidFill>
                  <a:schemeClr val="accent1"/>
                </a:solidFill>
              </a:rPr>
              <a:t>Content Area Experts</a:t>
            </a:r>
            <a:br>
              <a:rPr lang="en-US" sz="2400" kern="1200" dirty="0">
                <a:solidFill>
                  <a:schemeClr val="tx1"/>
                </a:solidFill>
              </a:rPr>
            </a:br>
            <a:r>
              <a:rPr lang="en-US" sz="2400" kern="1200" dirty="0">
                <a:solidFill>
                  <a:schemeClr val="tx1"/>
                </a:solidFill>
              </a:rPr>
              <a:t>A multi-disciplinary team sharing knowledge of best practice, resources, and mentorship</a:t>
            </a:r>
          </a:p>
        </p:txBody>
      </p:sp>
      <p:sp>
        <p:nvSpPr>
          <p:cNvPr id="15" name="Freeform: Shape 14">
            <a:extLst>
              <a:ext uri="{FF2B5EF4-FFF2-40B4-BE49-F238E27FC236}">
                <a16:creationId xmlns:a16="http://schemas.microsoft.com/office/drawing/2014/main" id="{5428F1A4-2FC7-651C-29B4-18C1BC7E2F81}"/>
              </a:ext>
            </a:extLst>
          </p:cNvPr>
          <p:cNvSpPr/>
          <p:nvPr/>
        </p:nvSpPr>
        <p:spPr>
          <a:xfrm>
            <a:off x="8921968" y="5337608"/>
            <a:ext cx="3210312" cy="1126835"/>
          </a:xfrm>
          <a:custGeom>
            <a:avLst/>
            <a:gdLst>
              <a:gd name="csX0" fmla="*/ 0 w 3210312"/>
              <a:gd name="csY0" fmla="*/ 0 h 1126835"/>
              <a:gd name="csX1" fmla="*/ 3210312 w 3210312"/>
              <a:gd name="csY1" fmla="*/ 0 h 1126835"/>
              <a:gd name="csX2" fmla="*/ 3210312 w 3210312"/>
              <a:gd name="csY2" fmla="*/ 1126835 h 1126835"/>
              <a:gd name="csX3" fmla="*/ 0 w 3210312"/>
              <a:gd name="csY3" fmla="*/ 1126835 h 1126835"/>
              <a:gd name="csX4" fmla="*/ 0 w 3210312"/>
              <a:gd name="csY4" fmla="*/ 0 h 1126835"/>
            </a:gdLst>
            <a:ahLst/>
            <a:cxnLst>
              <a:cxn ang="0">
                <a:pos x="csX0" y="csY0"/>
              </a:cxn>
              <a:cxn ang="0">
                <a:pos x="csX1" y="csY1"/>
              </a:cxn>
              <a:cxn ang="0">
                <a:pos x="csX2" y="csY2"/>
              </a:cxn>
              <a:cxn ang="0">
                <a:pos x="csX3" y="csY3"/>
              </a:cxn>
              <a:cxn ang="0">
                <a:pos x="csX4" y="csY4"/>
              </a:cxn>
            </a:cxnLst>
            <a:rect l="l" t="t" r="r" b="b"/>
            <a:pathLst>
              <a:path w="3210312" h="1126835">
                <a:moveTo>
                  <a:pt x="0" y="0"/>
                </a:moveTo>
                <a:lnTo>
                  <a:pt x="3210312" y="0"/>
                </a:lnTo>
                <a:lnTo>
                  <a:pt x="3210312" y="1126835"/>
                </a:lnTo>
                <a:lnTo>
                  <a:pt x="0" y="1126835"/>
                </a:lnTo>
                <a:lnTo>
                  <a:pt x="0" y="0"/>
                </a:lnTo>
                <a:close/>
              </a:path>
            </a:pathLst>
          </a:custGeom>
        </p:spPr>
        <p:style>
          <a:lnRef idx="2">
            <a:schemeClr val="accent3"/>
          </a:lnRef>
          <a:fillRef idx="1">
            <a:schemeClr val="lt1"/>
          </a:fillRef>
          <a:effectRef idx="0">
            <a:schemeClr val="accent3"/>
          </a:effectRef>
          <a:fontRef idx="minor">
            <a:schemeClr val="dk1"/>
          </a:fontRef>
        </p:style>
        <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Includes </a:t>
            </a:r>
            <a:r>
              <a:rPr lang="en-US" sz="2800" b="1" kern="1200" dirty="0">
                <a:solidFill>
                  <a:schemeClr val="accent1"/>
                </a:solidFill>
              </a:rPr>
              <a:t>self and family advocates</a:t>
            </a:r>
            <a:r>
              <a:rPr lang="en-US" sz="2800" kern="1200" dirty="0">
                <a:solidFill>
                  <a:schemeClr val="tx1"/>
                </a:solidFill>
              </a:rPr>
              <a:t>!</a:t>
            </a:r>
          </a:p>
        </p:txBody>
      </p:sp>
    </p:spTree>
    <p:extLst>
      <p:ext uri="{BB962C8B-B14F-4D97-AF65-F5344CB8AC3E}">
        <p14:creationId xmlns:p14="http://schemas.microsoft.com/office/powerpoint/2010/main" val="45106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0286B-45F9-3965-FEA8-52BC5002F654}"/>
              </a:ext>
            </a:extLst>
          </p:cNvPr>
          <p:cNvSpPr>
            <a:spLocks noGrp="1"/>
          </p:cNvSpPr>
          <p:nvPr>
            <p:ph type="title"/>
          </p:nvPr>
        </p:nvSpPr>
        <p:spPr>
          <a:xfrm>
            <a:off x="261620" y="101601"/>
            <a:ext cx="10245725" cy="553998"/>
          </a:xfrm>
        </p:spPr>
        <p:txBody>
          <a:bodyPr/>
          <a:lstStyle/>
          <a:p>
            <a:r>
              <a:rPr lang="en-US" sz="3600" b="1" dirty="0"/>
              <a:t>More about this ECHO series</a:t>
            </a:r>
          </a:p>
        </p:txBody>
      </p:sp>
      <p:sp>
        <p:nvSpPr>
          <p:cNvPr id="5" name="Text Placeholder 4">
            <a:extLst>
              <a:ext uri="{FF2B5EF4-FFF2-40B4-BE49-F238E27FC236}">
                <a16:creationId xmlns:a16="http://schemas.microsoft.com/office/drawing/2014/main" id="{0B5CD9CF-EE07-9AC2-0DBF-CEA023FE2D20}"/>
              </a:ext>
            </a:extLst>
          </p:cNvPr>
          <p:cNvSpPr>
            <a:spLocks noGrp="1"/>
          </p:cNvSpPr>
          <p:nvPr>
            <p:ph type="body" idx="1"/>
          </p:nvPr>
        </p:nvSpPr>
        <p:spPr>
          <a:xfrm>
            <a:off x="340359" y="1121685"/>
            <a:ext cx="11627052" cy="1231106"/>
          </a:xfrm>
        </p:spPr>
        <p:txBody>
          <a:bodyPr/>
          <a:lstStyle/>
          <a:p>
            <a:r>
              <a:rPr lang="en-US" sz="3200" dirty="0"/>
              <a:t>ECHO COMPLEX BEHAVIOR</a:t>
            </a:r>
            <a:endParaRPr lang="en-US" sz="3200" b="0" i="1" dirty="0"/>
          </a:p>
          <a:p>
            <a:endParaRPr lang="en-US" dirty="0"/>
          </a:p>
          <a:p>
            <a:endParaRPr lang="en-US" dirty="0"/>
          </a:p>
        </p:txBody>
      </p:sp>
      <p:sp>
        <p:nvSpPr>
          <p:cNvPr id="4" name="Freeform: Shape 3">
            <a:extLst>
              <a:ext uri="{FF2B5EF4-FFF2-40B4-BE49-F238E27FC236}">
                <a16:creationId xmlns:a16="http://schemas.microsoft.com/office/drawing/2014/main" id="{77895277-67EE-9CF1-FE2C-F6DC1E6D2780}"/>
              </a:ext>
            </a:extLst>
          </p:cNvPr>
          <p:cNvSpPr/>
          <p:nvPr/>
        </p:nvSpPr>
        <p:spPr>
          <a:xfrm>
            <a:off x="147855" y="1891991"/>
            <a:ext cx="4000872" cy="921600"/>
          </a:xfrm>
          <a:custGeom>
            <a:avLst/>
            <a:gdLst>
              <a:gd name="csX0" fmla="*/ 0 w 3509536"/>
              <a:gd name="csY0" fmla="*/ 0 h 921600"/>
              <a:gd name="csX1" fmla="*/ 3509536 w 3509536"/>
              <a:gd name="csY1" fmla="*/ 0 h 921600"/>
              <a:gd name="csX2" fmla="*/ 3509536 w 3509536"/>
              <a:gd name="csY2" fmla="*/ 921600 h 921600"/>
              <a:gd name="csX3" fmla="*/ 0 w 3509536"/>
              <a:gd name="csY3" fmla="*/ 921600 h 921600"/>
              <a:gd name="csX4" fmla="*/ 0 w 3509536"/>
              <a:gd name="csY4" fmla="*/ 0 h 921600"/>
            </a:gdLst>
            <a:ahLst/>
            <a:cxnLst>
              <a:cxn ang="0">
                <a:pos x="csX0" y="csY0"/>
              </a:cxn>
              <a:cxn ang="0">
                <a:pos x="csX1" y="csY1"/>
              </a:cxn>
              <a:cxn ang="0">
                <a:pos x="csX2" y="csY2"/>
              </a:cxn>
              <a:cxn ang="0">
                <a:pos x="csX3" y="csY3"/>
              </a:cxn>
              <a:cxn ang="0">
                <a:pos x="csX4" y="csY4"/>
              </a:cxn>
            </a:cxnLst>
            <a:rect l="l" t="t" r="r" b="b"/>
            <a:pathLst>
              <a:path w="3509536" h="921600">
                <a:moveTo>
                  <a:pt x="0" y="0"/>
                </a:moveTo>
                <a:lnTo>
                  <a:pt x="3509536" y="0"/>
                </a:lnTo>
                <a:lnTo>
                  <a:pt x="3509536" y="921600"/>
                </a:lnTo>
                <a:lnTo>
                  <a:pt x="0" y="921600"/>
                </a:lnTo>
                <a:lnTo>
                  <a:pt x="0" y="0"/>
                </a:lnTo>
                <a:close/>
              </a:path>
            </a:pathLst>
          </a:custGeom>
          <a:solidFill>
            <a:schemeClr val="accent2"/>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3200" b="1" kern="1200" dirty="0"/>
              <a:t>WHAT</a:t>
            </a:r>
          </a:p>
        </p:txBody>
      </p:sp>
      <p:sp>
        <p:nvSpPr>
          <p:cNvPr id="7" name="Freeform: Shape 6">
            <a:extLst>
              <a:ext uri="{FF2B5EF4-FFF2-40B4-BE49-F238E27FC236}">
                <a16:creationId xmlns:a16="http://schemas.microsoft.com/office/drawing/2014/main" id="{BEB0C803-9D57-B05C-D602-51789A8AFE02}"/>
              </a:ext>
            </a:extLst>
          </p:cNvPr>
          <p:cNvSpPr/>
          <p:nvPr/>
        </p:nvSpPr>
        <p:spPr>
          <a:xfrm>
            <a:off x="147855" y="2813591"/>
            <a:ext cx="4000872" cy="3458700"/>
          </a:xfrm>
          <a:custGeom>
            <a:avLst/>
            <a:gdLst>
              <a:gd name="csX0" fmla="*/ 0 w 3509536"/>
              <a:gd name="csY0" fmla="*/ 0 h 3458700"/>
              <a:gd name="csX1" fmla="*/ 3509536 w 3509536"/>
              <a:gd name="csY1" fmla="*/ 0 h 3458700"/>
              <a:gd name="csX2" fmla="*/ 3509536 w 3509536"/>
              <a:gd name="csY2" fmla="*/ 3458700 h 3458700"/>
              <a:gd name="csX3" fmla="*/ 0 w 3509536"/>
              <a:gd name="csY3" fmla="*/ 3458700 h 3458700"/>
              <a:gd name="csX4" fmla="*/ 0 w 3509536"/>
              <a:gd name="csY4" fmla="*/ 0 h 3458700"/>
            </a:gdLst>
            <a:ahLst/>
            <a:cxnLst>
              <a:cxn ang="0">
                <a:pos x="csX0" y="csY0"/>
              </a:cxn>
              <a:cxn ang="0">
                <a:pos x="csX1" y="csY1"/>
              </a:cxn>
              <a:cxn ang="0">
                <a:pos x="csX2" y="csY2"/>
              </a:cxn>
              <a:cxn ang="0">
                <a:pos x="csX3" y="csY3"/>
              </a:cxn>
              <a:cxn ang="0">
                <a:pos x="csX4" y="csY4"/>
              </a:cxn>
            </a:cxnLst>
            <a:rect l="l" t="t" r="r" b="b"/>
            <a:pathLst>
              <a:path w="3509536" h="3458700">
                <a:moveTo>
                  <a:pt x="0" y="0"/>
                </a:moveTo>
                <a:lnTo>
                  <a:pt x="3509536" y="0"/>
                </a:lnTo>
                <a:lnTo>
                  <a:pt x="3509536" y="3458700"/>
                </a:lnTo>
                <a:lnTo>
                  <a:pt x="0" y="3458700"/>
                </a:lnTo>
                <a:lnTo>
                  <a:pt x="0" y="0"/>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ct val="15000"/>
              </a:spcAft>
              <a:buFontTx/>
              <a:buChar char="•"/>
            </a:pPr>
            <a:r>
              <a:rPr lang="en-US" sz="2100" dirty="0"/>
              <a:t>P</a:t>
            </a:r>
            <a:r>
              <a:rPr lang="en-US" sz="2100" dirty="0">
                <a:solidFill>
                  <a:schemeClr val="dk1"/>
                </a:solidFill>
                <a:latin typeface="+mn-lt"/>
                <a:ea typeface="+mn-ea"/>
                <a:cs typeface="+mn-cs"/>
              </a:rPr>
              <a:t>rovides multidisciplinary education, training, and mentorship to </a:t>
            </a:r>
            <a:br>
              <a:rPr lang="en-US" sz="2100" dirty="0"/>
            </a:br>
            <a:r>
              <a:rPr lang="en-US" sz="2100" dirty="0">
                <a:solidFill>
                  <a:schemeClr val="dk1"/>
                </a:solidFill>
                <a:latin typeface="+mn-lt"/>
                <a:ea typeface="+mn-ea"/>
                <a:cs typeface="+mn-cs"/>
              </a:rPr>
              <a:t>professionals supporting youth with intellectual and developmental disabilities (I/DD) and high-level behavioral, communication, and psychiatric support needs.</a:t>
            </a:r>
          </a:p>
        </p:txBody>
      </p:sp>
      <p:sp>
        <p:nvSpPr>
          <p:cNvPr id="8" name="Freeform: Shape 7">
            <a:extLst>
              <a:ext uri="{FF2B5EF4-FFF2-40B4-BE49-F238E27FC236}">
                <a16:creationId xmlns:a16="http://schemas.microsoft.com/office/drawing/2014/main" id="{8B016A7E-6DCD-22E9-6F3B-E36D41C97F57}"/>
              </a:ext>
            </a:extLst>
          </p:cNvPr>
          <p:cNvSpPr/>
          <p:nvPr/>
        </p:nvSpPr>
        <p:spPr>
          <a:xfrm>
            <a:off x="4394393" y="1891991"/>
            <a:ext cx="3702044" cy="921600"/>
          </a:xfrm>
          <a:custGeom>
            <a:avLst/>
            <a:gdLst>
              <a:gd name="csX0" fmla="*/ 0 w 3509536"/>
              <a:gd name="csY0" fmla="*/ 0 h 921600"/>
              <a:gd name="csX1" fmla="*/ 3509536 w 3509536"/>
              <a:gd name="csY1" fmla="*/ 0 h 921600"/>
              <a:gd name="csX2" fmla="*/ 3509536 w 3509536"/>
              <a:gd name="csY2" fmla="*/ 921600 h 921600"/>
              <a:gd name="csX3" fmla="*/ 0 w 3509536"/>
              <a:gd name="csY3" fmla="*/ 921600 h 921600"/>
              <a:gd name="csX4" fmla="*/ 0 w 3509536"/>
              <a:gd name="csY4" fmla="*/ 0 h 921600"/>
            </a:gdLst>
            <a:ahLst/>
            <a:cxnLst>
              <a:cxn ang="0">
                <a:pos x="csX0" y="csY0"/>
              </a:cxn>
              <a:cxn ang="0">
                <a:pos x="csX1" y="csY1"/>
              </a:cxn>
              <a:cxn ang="0">
                <a:pos x="csX2" y="csY2"/>
              </a:cxn>
              <a:cxn ang="0">
                <a:pos x="csX3" y="csY3"/>
              </a:cxn>
              <a:cxn ang="0">
                <a:pos x="csX4" y="csY4"/>
              </a:cxn>
            </a:cxnLst>
            <a:rect l="l" t="t" r="r" b="b"/>
            <a:pathLst>
              <a:path w="3509536" h="921600">
                <a:moveTo>
                  <a:pt x="0" y="0"/>
                </a:moveTo>
                <a:lnTo>
                  <a:pt x="3509536" y="0"/>
                </a:lnTo>
                <a:lnTo>
                  <a:pt x="3509536" y="921600"/>
                </a:lnTo>
                <a:lnTo>
                  <a:pt x="0" y="921600"/>
                </a:lnTo>
                <a:lnTo>
                  <a:pt x="0" y="0"/>
                </a:lnTo>
                <a:close/>
              </a:path>
            </a:pathLst>
          </a:custGeom>
          <a:solidFill>
            <a:schemeClr val="accent2"/>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3200" b="1" kern="1200" dirty="0"/>
              <a:t>WHO</a:t>
            </a:r>
            <a:endParaRPr lang="en-US" sz="2800" b="1" kern="1200" dirty="0"/>
          </a:p>
        </p:txBody>
      </p:sp>
      <p:sp>
        <p:nvSpPr>
          <p:cNvPr id="9" name="Freeform: Shape 8">
            <a:extLst>
              <a:ext uri="{FF2B5EF4-FFF2-40B4-BE49-F238E27FC236}">
                <a16:creationId xmlns:a16="http://schemas.microsoft.com/office/drawing/2014/main" id="{CC9BB7A9-B7BD-8FD0-23C2-76B203A02EF7}"/>
              </a:ext>
            </a:extLst>
          </p:cNvPr>
          <p:cNvSpPr/>
          <p:nvPr/>
        </p:nvSpPr>
        <p:spPr>
          <a:xfrm>
            <a:off x="4394393" y="2813591"/>
            <a:ext cx="3702044" cy="3458700"/>
          </a:xfrm>
          <a:custGeom>
            <a:avLst/>
            <a:gdLst>
              <a:gd name="csX0" fmla="*/ 0 w 3509536"/>
              <a:gd name="csY0" fmla="*/ 0 h 3458700"/>
              <a:gd name="csX1" fmla="*/ 3509536 w 3509536"/>
              <a:gd name="csY1" fmla="*/ 0 h 3458700"/>
              <a:gd name="csX2" fmla="*/ 3509536 w 3509536"/>
              <a:gd name="csY2" fmla="*/ 3458700 h 3458700"/>
              <a:gd name="csX3" fmla="*/ 0 w 3509536"/>
              <a:gd name="csY3" fmla="*/ 3458700 h 3458700"/>
              <a:gd name="csX4" fmla="*/ 0 w 3509536"/>
              <a:gd name="csY4" fmla="*/ 0 h 3458700"/>
            </a:gdLst>
            <a:ahLst/>
            <a:cxnLst>
              <a:cxn ang="0">
                <a:pos x="csX0" y="csY0"/>
              </a:cxn>
              <a:cxn ang="0">
                <a:pos x="csX1" y="csY1"/>
              </a:cxn>
              <a:cxn ang="0">
                <a:pos x="csX2" y="csY2"/>
              </a:cxn>
              <a:cxn ang="0">
                <a:pos x="csX3" y="csY3"/>
              </a:cxn>
              <a:cxn ang="0">
                <a:pos x="csX4" y="csY4"/>
              </a:cxn>
            </a:cxnLst>
            <a:rect l="l" t="t" r="r" b="b"/>
            <a:pathLst>
              <a:path w="3509536" h="3458700">
                <a:moveTo>
                  <a:pt x="0" y="0"/>
                </a:moveTo>
                <a:lnTo>
                  <a:pt x="3509536" y="0"/>
                </a:lnTo>
                <a:lnTo>
                  <a:pt x="3509536" y="3458700"/>
                </a:lnTo>
                <a:lnTo>
                  <a:pt x="0" y="3458700"/>
                </a:lnTo>
                <a:lnTo>
                  <a:pt x="0" y="0"/>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ct val="15000"/>
              </a:spcAft>
              <a:buChar char="•"/>
            </a:pPr>
            <a:r>
              <a:rPr lang="en-US" sz="2100" dirty="0">
                <a:solidFill>
                  <a:schemeClr val="dk1"/>
                </a:solidFill>
              </a:rPr>
              <a:t>Providers, educators, advocates, BCBAs, SLPs, OT, physicians, mental health providers, educators, care coordinators, advocates, and other professionals</a:t>
            </a:r>
            <a:endParaRPr lang="en-US" sz="2100" kern="1200" dirty="0"/>
          </a:p>
        </p:txBody>
      </p:sp>
      <p:sp>
        <p:nvSpPr>
          <p:cNvPr id="10" name="Freeform: Shape 9">
            <a:extLst>
              <a:ext uri="{FF2B5EF4-FFF2-40B4-BE49-F238E27FC236}">
                <a16:creationId xmlns:a16="http://schemas.microsoft.com/office/drawing/2014/main" id="{360E8147-E0B1-827F-91F4-A0194C5118F1}"/>
              </a:ext>
            </a:extLst>
          </p:cNvPr>
          <p:cNvSpPr/>
          <p:nvPr/>
        </p:nvSpPr>
        <p:spPr>
          <a:xfrm>
            <a:off x="8342103" y="1891991"/>
            <a:ext cx="3509536" cy="921600"/>
          </a:xfrm>
          <a:custGeom>
            <a:avLst/>
            <a:gdLst>
              <a:gd name="csX0" fmla="*/ 0 w 3509536"/>
              <a:gd name="csY0" fmla="*/ 0 h 921600"/>
              <a:gd name="csX1" fmla="*/ 3509536 w 3509536"/>
              <a:gd name="csY1" fmla="*/ 0 h 921600"/>
              <a:gd name="csX2" fmla="*/ 3509536 w 3509536"/>
              <a:gd name="csY2" fmla="*/ 921600 h 921600"/>
              <a:gd name="csX3" fmla="*/ 0 w 3509536"/>
              <a:gd name="csY3" fmla="*/ 921600 h 921600"/>
              <a:gd name="csX4" fmla="*/ 0 w 3509536"/>
              <a:gd name="csY4" fmla="*/ 0 h 921600"/>
            </a:gdLst>
            <a:ahLst/>
            <a:cxnLst>
              <a:cxn ang="0">
                <a:pos x="csX0" y="csY0"/>
              </a:cxn>
              <a:cxn ang="0">
                <a:pos x="csX1" y="csY1"/>
              </a:cxn>
              <a:cxn ang="0">
                <a:pos x="csX2" y="csY2"/>
              </a:cxn>
              <a:cxn ang="0">
                <a:pos x="csX3" y="csY3"/>
              </a:cxn>
              <a:cxn ang="0">
                <a:pos x="csX4" y="csY4"/>
              </a:cxn>
            </a:cxnLst>
            <a:rect l="l" t="t" r="r" b="b"/>
            <a:pathLst>
              <a:path w="3509536" h="921600">
                <a:moveTo>
                  <a:pt x="0" y="0"/>
                </a:moveTo>
                <a:lnTo>
                  <a:pt x="3509536" y="0"/>
                </a:lnTo>
                <a:lnTo>
                  <a:pt x="3509536" y="921600"/>
                </a:lnTo>
                <a:lnTo>
                  <a:pt x="0" y="921600"/>
                </a:lnTo>
                <a:lnTo>
                  <a:pt x="0" y="0"/>
                </a:lnTo>
                <a:close/>
              </a:path>
            </a:pathLst>
          </a:custGeom>
          <a:solidFill>
            <a:schemeClr val="accent2"/>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3200" b="1" kern="1200" dirty="0"/>
              <a:t>HOW</a:t>
            </a:r>
            <a:endParaRPr lang="en-US" sz="2800" b="1" kern="1200" dirty="0"/>
          </a:p>
        </p:txBody>
      </p:sp>
      <p:sp>
        <p:nvSpPr>
          <p:cNvPr id="11" name="Freeform: Shape 10">
            <a:extLst>
              <a:ext uri="{FF2B5EF4-FFF2-40B4-BE49-F238E27FC236}">
                <a16:creationId xmlns:a16="http://schemas.microsoft.com/office/drawing/2014/main" id="{8FFA86A9-CC55-B0D7-C05A-769173D90B7D}"/>
              </a:ext>
            </a:extLst>
          </p:cNvPr>
          <p:cNvSpPr/>
          <p:nvPr/>
        </p:nvSpPr>
        <p:spPr>
          <a:xfrm>
            <a:off x="8342103" y="2813590"/>
            <a:ext cx="3509536" cy="3558713"/>
          </a:xfrm>
          <a:custGeom>
            <a:avLst/>
            <a:gdLst>
              <a:gd name="csX0" fmla="*/ 0 w 3509536"/>
              <a:gd name="csY0" fmla="*/ 0 h 3458700"/>
              <a:gd name="csX1" fmla="*/ 3509536 w 3509536"/>
              <a:gd name="csY1" fmla="*/ 0 h 3458700"/>
              <a:gd name="csX2" fmla="*/ 3509536 w 3509536"/>
              <a:gd name="csY2" fmla="*/ 3458700 h 3458700"/>
              <a:gd name="csX3" fmla="*/ 0 w 3509536"/>
              <a:gd name="csY3" fmla="*/ 3458700 h 3458700"/>
              <a:gd name="csX4" fmla="*/ 0 w 3509536"/>
              <a:gd name="csY4" fmla="*/ 0 h 3458700"/>
            </a:gdLst>
            <a:ahLst/>
            <a:cxnLst>
              <a:cxn ang="0">
                <a:pos x="csX0" y="csY0"/>
              </a:cxn>
              <a:cxn ang="0">
                <a:pos x="csX1" y="csY1"/>
              </a:cxn>
              <a:cxn ang="0">
                <a:pos x="csX2" y="csY2"/>
              </a:cxn>
              <a:cxn ang="0">
                <a:pos x="csX3" y="csY3"/>
              </a:cxn>
              <a:cxn ang="0">
                <a:pos x="csX4" y="csY4"/>
              </a:cxn>
            </a:cxnLst>
            <a:rect l="l" t="t" r="r" b="b"/>
            <a:pathLst>
              <a:path w="3509536" h="3458700">
                <a:moveTo>
                  <a:pt x="0" y="0"/>
                </a:moveTo>
                <a:lnTo>
                  <a:pt x="3509536" y="0"/>
                </a:lnTo>
                <a:lnTo>
                  <a:pt x="3509536" y="3458700"/>
                </a:lnTo>
                <a:lnTo>
                  <a:pt x="0" y="3458700"/>
                </a:lnTo>
                <a:lnTo>
                  <a:pt x="0" y="0"/>
                </a:ln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Font typeface="Arial" panose="020B0604020202020204" pitchFamily="34" charset="0"/>
              <a:buChar char="•"/>
            </a:pPr>
            <a:r>
              <a:rPr lang="en-US" sz="2100" b="0" i="0" kern="1200" dirty="0"/>
              <a:t>Expert-led education on behavioral supports for youth with Autism and</a:t>
            </a:r>
            <a:r>
              <a:rPr lang="en-US" sz="2100" kern="1200" dirty="0"/>
              <a:t>/</a:t>
            </a:r>
            <a:r>
              <a:rPr lang="en-US" sz="2100" b="0" i="0" kern="1200" dirty="0"/>
              <a:t>or IDD</a:t>
            </a:r>
            <a:endParaRPr lang="en-US" sz="2100" kern="1200" dirty="0"/>
          </a:p>
          <a:p>
            <a:pPr marL="228600" lvl="1" indent="-228600" algn="l" defTabSz="1066800">
              <a:lnSpc>
                <a:spcPct val="90000"/>
              </a:lnSpc>
              <a:spcBef>
                <a:spcPct val="0"/>
              </a:spcBef>
              <a:spcAft>
                <a:spcPct val="15000"/>
              </a:spcAft>
              <a:buFont typeface="Arial" panose="020B0604020202020204" pitchFamily="34" charset="0"/>
              <a:buChar char="•"/>
            </a:pPr>
            <a:r>
              <a:rPr lang="en-US" sz="2100" b="0" i="0" kern="1200" dirty="0"/>
              <a:t>Real-world case discussions to improve clinical skills</a:t>
            </a:r>
          </a:p>
          <a:p>
            <a:pPr marL="228600" lvl="1" indent="-228600" algn="l" defTabSz="1066800">
              <a:lnSpc>
                <a:spcPct val="90000"/>
              </a:lnSpc>
              <a:spcBef>
                <a:spcPct val="0"/>
              </a:spcBef>
              <a:spcAft>
                <a:spcPct val="15000"/>
              </a:spcAft>
              <a:buFont typeface="Arial" panose="020B0604020202020204" pitchFamily="34" charset="0"/>
              <a:buChar char="•"/>
            </a:pPr>
            <a:r>
              <a:rPr lang="en-US" sz="2100" b="0" i="0" kern="1200" dirty="0"/>
              <a:t>A network for shared learning and expert guidance</a:t>
            </a:r>
          </a:p>
        </p:txBody>
      </p:sp>
    </p:spTree>
    <p:extLst>
      <p:ext uri="{BB962C8B-B14F-4D97-AF65-F5344CB8AC3E}">
        <p14:creationId xmlns:p14="http://schemas.microsoft.com/office/powerpoint/2010/main" val="393635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53E31-759C-E4E2-9932-E6183C9EF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9E0CC-509E-AE03-27DA-F8AACB1650D3}"/>
              </a:ext>
            </a:extLst>
          </p:cNvPr>
          <p:cNvSpPr>
            <a:spLocks noGrp="1"/>
          </p:cNvSpPr>
          <p:nvPr>
            <p:ph type="title"/>
          </p:nvPr>
        </p:nvSpPr>
        <p:spPr>
          <a:xfrm>
            <a:off x="261620" y="101601"/>
            <a:ext cx="11182124" cy="492443"/>
          </a:xfrm>
        </p:spPr>
        <p:txBody>
          <a:bodyPr/>
          <a:lstStyle/>
          <a:p>
            <a:r>
              <a:rPr lang="en-US" sz="3200" b="1" dirty="0">
                <a:latin typeface="+mj-lt"/>
              </a:rPr>
              <a:t>Other WA INCLUDE ECHO Programs</a:t>
            </a:r>
          </a:p>
        </p:txBody>
      </p:sp>
      <p:sp>
        <p:nvSpPr>
          <p:cNvPr id="4" name="Rectangle: Rounded Corners 3">
            <a:extLst>
              <a:ext uri="{FF2B5EF4-FFF2-40B4-BE49-F238E27FC236}">
                <a16:creationId xmlns:a16="http://schemas.microsoft.com/office/drawing/2014/main" id="{38BA59AF-0E5A-3777-1895-B0705CADD88B}"/>
              </a:ext>
            </a:extLst>
          </p:cNvPr>
          <p:cNvSpPr/>
          <p:nvPr/>
        </p:nvSpPr>
        <p:spPr>
          <a:xfrm>
            <a:off x="544068" y="1232748"/>
            <a:ext cx="3575304" cy="2196252"/>
          </a:xfrm>
          <a:prstGeom prst="roundRect">
            <a:avLst/>
          </a:prstGeom>
          <a:solidFill>
            <a:schemeClr val="tx2">
              <a:lumMod val="10000"/>
              <a:lumOff val="90000"/>
            </a:schemeClr>
          </a:solidFill>
          <a:ln w="38100">
            <a:solidFill>
              <a:srgbClr val="2C67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ECHO Autism: </a:t>
            </a:r>
            <a:br>
              <a:rPr lang="en-US" sz="2200" b="1" dirty="0">
                <a:solidFill>
                  <a:schemeClr val="tx1"/>
                </a:solidFill>
              </a:rPr>
            </a:br>
            <a:r>
              <a:rPr lang="en-US" sz="2200" b="1" dirty="0">
                <a:solidFill>
                  <a:schemeClr val="tx1"/>
                </a:solidFill>
              </a:rPr>
              <a:t>Foundations for Evaluation</a:t>
            </a:r>
          </a:p>
          <a:p>
            <a:pPr algn="ctr"/>
            <a:r>
              <a:rPr lang="en-US" dirty="0">
                <a:solidFill>
                  <a:schemeClr val="tx1"/>
                </a:solidFill>
              </a:rPr>
              <a:t>1</a:t>
            </a:r>
            <a:r>
              <a:rPr lang="en-US" baseline="30000" dirty="0">
                <a:solidFill>
                  <a:schemeClr val="tx1"/>
                </a:solidFill>
              </a:rPr>
              <a:t>st</a:t>
            </a:r>
            <a:r>
              <a:rPr lang="en-US" dirty="0">
                <a:solidFill>
                  <a:schemeClr val="tx1"/>
                </a:solidFill>
              </a:rPr>
              <a:t> &amp; 3</a:t>
            </a:r>
            <a:r>
              <a:rPr lang="en-US" baseline="30000" dirty="0">
                <a:solidFill>
                  <a:schemeClr val="tx1"/>
                </a:solidFill>
              </a:rPr>
              <a:t>rd</a:t>
            </a:r>
            <a:r>
              <a:rPr lang="en-US" dirty="0">
                <a:solidFill>
                  <a:schemeClr val="tx1"/>
                </a:solidFill>
              </a:rPr>
              <a:t> Wednesdays, 12pm-1pm</a:t>
            </a:r>
          </a:p>
          <a:p>
            <a:pPr algn="ctr"/>
            <a:endParaRPr lang="en-US" sz="1600" dirty="0">
              <a:solidFill>
                <a:schemeClr val="tx1"/>
              </a:solidFill>
            </a:endParaRPr>
          </a:p>
          <a:p>
            <a:pPr algn="ctr"/>
            <a:r>
              <a:rPr lang="en-US" sz="1600" dirty="0">
                <a:solidFill>
                  <a:schemeClr val="tx1"/>
                </a:solidFill>
              </a:rPr>
              <a:t>For providers and support teams who are new to the Autism Center of Excellence (COE) role</a:t>
            </a:r>
          </a:p>
        </p:txBody>
      </p:sp>
      <p:sp>
        <p:nvSpPr>
          <p:cNvPr id="16" name="Rectangle: Rounded Corners 15">
            <a:extLst>
              <a:ext uri="{FF2B5EF4-FFF2-40B4-BE49-F238E27FC236}">
                <a16:creationId xmlns:a16="http://schemas.microsoft.com/office/drawing/2014/main" id="{BEA3FFC5-6AC4-FBCF-ABFF-B787F9E3CB4F}"/>
              </a:ext>
            </a:extLst>
          </p:cNvPr>
          <p:cNvSpPr/>
          <p:nvPr/>
        </p:nvSpPr>
        <p:spPr>
          <a:xfrm>
            <a:off x="4308348" y="1232748"/>
            <a:ext cx="3575304" cy="2196252"/>
          </a:xfrm>
          <a:prstGeom prst="roundRect">
            <a:avLst/>
          </a:prstGeom>
          <a:solidFill>
            <a:schemeClr val="tx2">
              <a:lumMod val="10000"/>
              <a:lumOff val="90000"/>
            </a:schemeClr>
          </a:solidFill>
          <a:ln w="38100">
            <a:solidFill>
              <a:srgbClr val="3B77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ECHO Autism: </a:t>
            </a:r>
            <a:br>
              <a:rPr lang="en-US" sz="2200" b="1" dirty="0">
                <a:solidFill>
                  <a:schemeClr val="tx1"/>
                </a:solidFill>
              </a:rPr>
            </a:br>
            <a:r>
              <a:rPr lang="en-US" sz="2200" b="1" dirty="0">
                <a:solidFill>
                  <a:schemeClr val="tx1"/>
                </a:solidFill>
              </a:rPr>
              <a:t>Advanced Practice</a:t>
            </a:r>
          </a:p>
          <a:p>
            <a:pPr algn="ctr"/>
            <a:r>
              <a:rPr lang="en-US" dirty="0">
                <a:solidFill>
                  <a:schemeClr val="tx1"/>
                </a:solidFill>
              </a:rPr>
              <a:t>4</a:t>
            </a:r>
            <a:r>
              <a:rPr lang="en-US" baseline="30000" dirty="0">
                <a:solidFill>
                  <a:schemeClr val="tx1"/>
                </a:solidFill>
              </a:rPr>
              <a:t>th</a:t>
            </a:r>
            <a:r>
              <a:rPr lang="en-US" dirty="0">
                <a:solidFill>
                  <a:schemeClr val="tx1"/>
                </a:solidFill>
              </a:rPr>
              <a:t> Wednesdays, 12pm-1pm</a:t>
            </a:r>
          </a:p>
          <a:p>
            <a:pPr algn="ctr"/>
            <a:endParaRPr lang="en-US" sz="1600" dirty="0">
              <a:solidFill>
                <a:schemeClr val="tx1"/>
              </a:solidFill>
            </a:endParaRPr>
          </a:p>
          <a:p>
            <a:pPr algn="ctr"/>
            <a:r>
              <a:rPr lang="en-US" sz="1600" dirty="0">
                <a:solidFill>
                  <a:schemeClr val="tx1"/>
                </a:solidFill>
              </a:rPr>
              <a:t>Designed for more advanced COE providers seeing case with greater complex needs or presentations. </a:t>
            </a:r>
          </a:p>
        </p:txBody>
      </p:sp>
      <p:sp>
        <p:nvSpPr>
          <p:cNvPr id="20" name="Rectangle: Rounded Corners 19">
            <a:extLst>
              <a:ext uri="{FF2B5EF4-FFF2-40B4-BE49-F238E27FC236}">
                <a16:creationId xmlns:a16="http://schemas.microsoft.com/office/drawing/2014/main" id="{27AB9E3D-93E9-7060-C01E-1C46D4CB2B39}"/>
              </a:ext>
            </a:extLst>
          </p:cNvPr>
          <p:cNvSpPr/>
          <p:nvPr/>
        </p:nvSpPr>
        <p:spPr>
          <a:xfrm>
            <a:off x="8072628" y="1240536"/>
            <a:ext cx="3575304" cy="2188464"/>
          </a:xfrm>
          <a:prstGeom prst="roundRect">
            <a:avLst/>
          </a:prstGeom>
          <a:solidFill>
            <a:schemeClr val="tx2">
              <a:lumMod val="10000"/>
              <a:lumOff val="90000"/>
            </a:schemeClr>
          </a:solidFill>
          <a:ln w="38100">
            <a:solidFill>
              <a:srgbClr val="3B77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rPr>
              <a:t>ECHO IDD Psychiatric Care</a:t>
            </a:r>
          </a:p>
          <a:p>
            <a:pPr algn="ctr"/>
            <a:r>
              <a:rPr lang="en-US">
                <a:solidFill>
                  <a:schemeClr val="tx1"/>
                </a:solidFill>
              </a:rPr>
              <a:t>1</a:t>
            </a:r>
            <a:r>
              <a:rPr lang="en-US" baseline="30000">
                <a:solidFill>
                  <a:schemeClr val="tx1"/>
                </a:solidFill>
              </a:rPr>
              <a:t>st</a:t>
            </a:r>
            <a:r>
              <a:rPr lang="en-US">
                <a:solidFill>
                  <a:schemeClr val="tx1"/>
                </a:solidFill>
              </a:rPr>
              <a:t> Wednesday, </a:t>
            </a:r>
            <a:r>
              <a:rPr lang="en-US" dirty="0">
                <a:solidFill>
                  <a:schemeClr val="tx1"/>
                </a:solidFill>
              </a:rPr>
              <a:t>8:30-10am</a:t>
            </a:r>
          </a:p>
          <a:p>
            <a:pPr algn="ctr"/>
            <a:endParaRPr lang="en-US" sz="1600" dirty="0">
              <a:solidFill>
                <a:schemeClr val="tx1"/>
              </a:solidFill>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chemeClr val="tx1"/>
                </a:solidFill>
              </a:rPr>
              <a:t>Supporting Washington State providers managing the psychiatric care of youth and young adults with I/DD and behavioral health needs</a:t>
            </a:r>
          </a:p>
        </p:txBody>
      </p:sp>
      <p:sp>
        <p:nvSpPr>
          <p:cNvPr id="18" name="Rectangle: Rounded Corners 17">
            <a:extLst>
              <a:ext uri="{FF2B5EF4-FFF2-40B4-BE49-F238E27FC236}">
                <a16:creationId xmlns:a16="http://schemas.microsoft.com/office/drawing/2014/main" id="{0847D9BE-0B62-5DB7-3C5F-6A67EC663FD0}"/>
              </a:ext>
            </a:extLst>
          </p:cNvPr>
          <p:cNvSpPr/>
          <p:nvPr/>
        </p:nvSpPr>
        <p:spPr>
          <a:xfrm>
            <a:off x="544068" y="3626588"/>
            <a:ext cx="3575304" cy="2196252"/>
          </a:xfrm>
          <a:prstGeom prst="roundRect">
            <a:avLst/>
          </a:prstGeom>
          <a:solidFill>
            <a:schemeClr val="tx2">
              <a:lumMod val="10000"/>
              <a:lumOff val="90000"/>
            </a:schemeClr>
          </a:solidFill>
          <a:ln w="38100">
            <a:solidFill>
              <a:srgbClr val="3B77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solidFill>
                <a:effectLst/>
                <a:uLnTx/>
                <a:uFillTx/>
                <a:latin typeface="Calibri" panose="020F0502020204030204"/>
                <a:ea typeface="+mn-ea"/>
                <a:cs typeface="+mn-cs"/>
              </a:rPr>
              <a:t>ECHO IDD Resources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Calibri" panose="020F0502020204030204"/>
                <a:ea typeface="+mn-ea"/>
                <a:cs typeface="+mn-cs"/>
              </a:rPr>
              <a:t>3</a:t>
            </a:r>
            <a:r>
              <a:rPr kumimoji="0" lang="en-US" sz="1800" b="0" i="0" u="none" strike="noStrike" kern="0" cap="none" spc="0" normalizeH="0" baseline="30000" noProof="0" dirty="0">
                <a:ln>
                  <a:noFill/>
                </a:ln>
                <a:solidFill>
                  <a:schemeClr val="tx1"/>
                </a:solidFill>
                <a:effectLst/>
                <a:uLnTx/>
                <a:uFillTx/>
                <a:latin typeface="Calibri" panose="020F0502020204030204"/>
                <a:ea typeface="+mn-ea"/>
                <a:cs typeface="+mn-cs"/>
              </a:rPr>
              <a:t>rd</a:t>
            </a:r>
            <a:r>
              <a:rPr kumimoji="0" lang="en-US" sz="1800" b="0" i="0" u="none" strike="noStrike" kern="0" cap="none" spc="0" normalizeH="0" baseline="0" noProof="0" dirty="0">
                <a:ln>
                  <a:noFill/>
                </a:ln>
                <a:solidFill>
                  <a:schemeClr val="tx1"/>
                </a:solidFill>
                <a:effectLst/>
                <a:uLnTx/>
                <a:uFillTx/>
                <a:latin typeface="Calibri" panose="020F0502020204030204"/>
                <a:ea typeface="+mn-ea"/>
                <a:cs typeface="+mn-cs"/>
              </a:rPr>
              <a:t> Wednesday, 8:30-10am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tx1"/>
                </a:solidFill>
                <a:effectLst/>
                <a:uLnTx/>
                <a:uFillTx/>
                <a:latin typeface="Calibri" panose="020F0502020204030204"/>
                <a:ea typeface="+mn-ea"/>
                <a:cs typeface="+mn-cs"/>
              </a:rPr>
              <a:t>A forum for sharing knowledge, building connections, and bridging the gap between providers, families, and the resources available to them</a:t>
            </a:r>
          </a:p>
        </p:txBody>
      </p:sp>
      <p:sp>
        <p:nvSpPr>
          <p:cNvPr id="22" name="Rectangle: Rounded Corners 21">
            <a:extLst>
              <a:ext uri="{FF2B5EF4-FFF2-40B4-BE49-F238E27FC236}">
                <a16:creationId xmlns:a16="http://schemas.microsoft.com/office/drawing/2014/main" id="{70B78494-0A95-5D04-57F7-D832024E08C6}"/>
              </a:ext>
            </a:extLst>
          </p:cNvPr>
          <p:cNvSpPr/>
          <p:nvPr/>
        </p:nvSpPr>
        <p:spPr>
          <a:xfrm>
            <a:off x="4308348" y="3626588"/>
            <a:ext cx="3575304" cy="2196252"/>
          </a:xfrm>
          <a:prstGeom prst="roundRect">
            <a:avLst/>
          </a:prstGeom>
          <a:solidFill>
            <a:schemeClr val="tx2">
              <a:lumMod val="10000"/>
              <a:lumOff val="90000"/>
            </a:schemeClr>
          </a:solidFill>
          <a:ln w="38100">
            <a:solidFill>
              <a:srgbClr val="3B77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solidFill>
                <a:effectLst/>
                <a:uLnTx/>
                <a:uFillTx/>
                <a:latin typeface="Calibri" panose="020F0502020204030204"/>
                <a:ea typeface="+mn-ea"/>
                <a:cs typeface="+mn-cs"/>
              </a:rPr>
              <a:t>ECHO Complex Behavior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Calibri" panose="020F0502020204030204"/>
                <a:ea typeface="+mn-ea"/>
                <a:cs typeface="+mn-cs"/>
              </a:rPr>
              <a:t>1</a:t>
            </a:r>
            <a:r>
              <a:rPr kumimoji="0" lang="en-US" sz="1800" b="0" i="0" u="none" strike="noStrike" kern="0" cap="none" spc="0" normalizeH="0" baseline="30000" noProof="0" dirty="0">
                <a:ln>
                  <a:noFill/>
                </a:ln>
                <a:solidFill>
                  <a:schemeClr val="tx1"/>
                </a:solidFill>
                <a:effectLst/>
                <a:uLnTx/>
                <a:uFillTx/>
                <a:latin typeface="Calibri" panose="020F0502020204030204"/>
                <a:ea typeface="+mn-ea"/>
                <a:cs typeface="+mn-cs"/>
              </a:rPr>
              <a:t>st</a:t>
            </a:r>
            <a:r>
              <a:rPr kumimoji="0" lang="en-US" sz="1800" b="0" i="0" u="none" strike="noStrike" kern="0" cap="none" spc="0" normalizeH="0" baseline="0" noProof="0" dirty="0">
                <a:ln>
                  <a:noFill/>
                </a:ln>
                <a:solidFill>
                  <a:schemeClr val="tx1"/>
                </a:solidFill>
                <a:effectLst/>
                <a:uLnTx/>
                <a:uFillTx/>
                <a:latin typeface="Calibri" panose="020F0502020204030204"/>
                <a:ea typeface="+mn-ea"/>
                <a:cs typeface="+mn-cs"/>
              </a:rPr>
              <a:t> &amp; 3</a:t>
            </a:r>
            <a:r>
              <a:rPr kumimoji="0" lang="en-US" sz="1800" b="0" i="0" u="none" strike="noStrike" kern="0" cap="none" spc="0" normalizeH="0" baseline="30000" noProof="0" dirty="0">
                <a:ln>
                  <a:noFill/>
                </a:ln>
                <a:solidFill>
                  <a:schemeClr val="tx1"/>
                </a:solidFill>
                <a:effectLst/>
                <a:uLnTx/>
                <a:uFillTx/>
                <a:latin typeface="Calibri" panose="020F0502020204030204"/>
                <a:ea typeface="+mn-ea"/>
                <a:cs typeface="+mn-cs"/>
              </a:rPr>
              <a:t>rd</a:t>
            </a:r>
            <a:r>
              <a:rPr kumimoji="0" lang="en-US" sz="1800" b="0" i="0" u="none" strike="noStrike" kern="0" cap="none" spc="0" normalizeH="0" baseline="0" noProof="0" dirty="0">
                <a:ln>
                  <a:noFill/>
                </a:ln>
                <a:solidFill>
                  <a:schemeClr val="tx1"/>
                </a:solidFill>
                <a:effectLst/>
                <a:uLnTx/>
                <a:uFillTx/>
                <a:latin typeface="Calibri" panose="020F0502020204030204"/>
                <a:ea typeface="+mn-ea"/>
                <a:cs typeface="+mn-cs"/>
              </a:rPr>
              <a:t> Mondays, 3:30-5pm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tx1"/>
                </a:solidFill>
                <a:effectLst/>
                <a:uLnTx/>
                <a:uFillTx/>
                <a:latin typeface="Calibri" panose="020F0502020204030204"/>
                <a:ea typeface="+mn-ea"/>
                <a:cs typeface="+mn-cs"/>
              </a:rPr>
              <a:t>Multidisciplinary education, training, and mentorship to professionals supporting youth with IDD and high-level behavioral, communication, and psychiatric support needs</a:t>
            </a:r>
          </a:p>
        </p:txBody>
      </p:sp>
      <p:sp>
        <p:nvSpPr>
          <p:cNvPr id="14" name="Rectangle: Rounded Corners 13">
            <a:extLst>
              <a:ext uri="{FF2B5EF4-FFF2-40B4-BE49-F238E27FC236}">
                <a16:creationId xmlns:a16="http://schemas.microsoft.com/office/drawing/2014/main" id="{B6653C93-3CF8-0C5F-403E-020B6D61FDBF}"/>
              </a:ext>
            </a:extLst>
          </p:cNvPr>
          <p:cNvSpPr/>
          <p:nvPr/>
        </p:nvSpPr>
        <p:spPr>
          <a:xfrm>
            <a:off x="8116182" y="3626588"/>
            <a:ext cx="3575304" cy="2196252"/>
          </a:xfrm>
          <a:prstGeom prst="roundRect">
            <a:avLst/>
          </a:prstGeom>
          <a:solidFill>
            <a:schemeClr val="tx2">
              <a:lumMod val="10000"/>
              <a:lumOff val="90000"/>
            </a:schemeClr>
          </a:solidFill>
          <a:ln w="38100">
            <a:solidFill>
              <a:srgbClr val="3B77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chemeClr val="tx1"/>
                </a:solidFill>
                <a:effectLst/>
                <a:uLnTx/>
                <a:uFillTx/>
                <a:latin typeface="Calibri" panose="020F0502020204030204"/>
                <a:ea typeface="+mn-ea"/>
                <a:cs typeface="+mn-cs"/>
              </a:rPr>
              <a:t>ECHO Community Sessions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Calibri" panose="020F0502020204030204"/>
                <a:ea typeface="+mn-ea"/>
                <a:cs typeface="+mn-cs"/>
              </a:rPr>
              <a:t>2</a:t>
            </a:r>
            <a:r>
              <a:rPr kumimoji="0" lang="en-US" sz="1800" b="0" i="0" u="none" strike="noStrike" kern="0" cap="none" spc="0" normalizeH="0" baseline="30000" noProof="0" dirty="0">
                <a:ln>
                  <a:noFill/>
                </a:ln>
                <a:solidFill>
                  <a:schemeClr val="tx1"/>
                </a:solidFill>
                <a:effectLst/>
                <a:uLnTx/>
                <a:uFillTx/>
                <a:latin typeface="Calibri" panose="020F0502020204030204"/>
                <a:ea typeface="+mn-ea"/>
                <a:cs typeface="+mn-cs"/>
              </a:rPr>
              <a:t>nd</a:t>
            </a:r>
            <a:r>
              <a:rPr kumimoji="0" lang="en-US" sz="1800" b="0" i="0" u="none" strike="noStrike" kern="0" cap="none" spc="0" normalizeH="0" baseline="0" noProof="0" dirty="0">
                <a:ln>
                  <a:noFill/>
                </a:ln>
                <a:solidFill>
                  <a:schemeClr val="tx1"/>
                </a:solidFill>
                <a:effectLst/>
                <a:uLnTx/>
                <a:uFillTx/>
                <a:latin typeface="Calibri" panose="020F0502020204030204"/>
                <a:ea typeface="+mn-ea"/>
                <a:cs typeface="+mn-cs"/>
              </a:rPr>
              <a:t> Friday, 12-1pm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tx1"/>
                </a:solidFill>
                <a:effectLst/>
                <a:uLnTx/>
                <a:uFillTx/>
                <a:latin typeface="Calibri" panose="020F0502020204030204"/>
                <a:ea typeface="+mn-ea"/>
                <a:cs typeface="+mn-cs"/>
              </a:rPr>
              <a:t>More in-depth didactics open to all WA INCLUDE members. Topics rotate based on current community needs and interests.</a:t>
            </a:r>
            <a:r>
              <a:rPr kumimoji="0" lang="en-US" sz="1400" b="0" i="0" u="none" strike="noStrike" kern="0" cap="none" spc="0" normalizeH="0" baseline="0" noProof="0" dirty="0">
                <a:ln>
                  <a:noFill/>
                </a:ln>
                <a:solidFill>
                  <a:schemeClr val="tx1"/>
                </a:solidFill>
                <a:effectLst/>
                <a:uLnTx/>
                <a:uFillTx/>
                <a:latin typeface="Calibri" panose="020F0502020204030204"/>
                <a:ea typeface="+mn-ea"/>
                <a:cs typeface="+mn-cs"/>
              </a:rPr>
              <a:t> </a:t>
            </a:r>
          </a:p>
        </p:txBody>
      </p:sp>
      <p:sp>
        <p:nvSpPr>
          <p:cNvPr id="23" name="Rectangle 22">
            <a:extLst>
              <a:ext uri="{FF2B5EF4-FFF2-40B4-BE49-F238E27FC236}">
                <a16:creationId xmlns:a16="http://schemas.microsoft.com/office/drawing/2014/main" id="{B1E20EE7-16D5-87CD-2B88-9E104D381668}"/>
              </a:ext>
            </a:extLst>
          </p:cNvPr>
          <p:cNvSpPr/>
          <p:nvPr/>
        </p:nvSpPr>
        <p:spPr>
          <a:xfrm>
            <a:off x="0" y="6312729"/>
            <a:ext cx="12192000" cy="5760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To register visit our </a:t>
            </a:r>
            <a:r>
              <a:rPr lang="en-US" sz="2400" dirty="0">
                <a:solidFill>
                  <a:schemeClr val="bg1"/>
                </a:solidFill>
              </a:rPr>
              <a:t>website:         </a:t>
            </a:r>
            <a:r>
              <a:rPr lang="en-US" sz="2400" dirty="0">
                <a:solidFill>
                  <a:schemeClr val="bg1"/>
                </a:solidFill>
                <a:hlinkClick r:id="rId3">
                  <a:extLst>
                    <a:ext uri="{A12FA001-AC4F-418D-AE19-62706E023703}">
                      <ahyp:hlinkClr xmlns:ahyp="http://schemas.microsoft.com/office/drawing/2018/hyperlinkcolor" val="tx"/>
                    </a:ext>
                  </a:extLst>
                </a:hlinkClick>
              </a:rPr>
              <a:t>www.WAINCLUDE.org</a:t>
            </a:r>
            <a:r>
              <a:rPr lang="en-US" sz="2400" dirty="0">
                <a:solidFill>
                  <a:schemeClr val="bg1"/>
                </a:solidFill>
              </a:rPr>
              <a:t>      	           </a:t>
            </a:r>
            <a:r>
              <a:rPr lang="en-US" sz="2400" dirty="0">
                <a:solidFill>
                  <a:schemeClr val="bg1"/>
                </a:solidFill>
                <a:hlinkClick r:id="rId4">
                  <a:extLst>
                    <a:ext uri="{A12FA001-AC4F-418D-AE19-62706E023703}">
                      <ahyp:hlinkClr xmlns:ahyp="http://schemas.microsoft.com/office/drawing/2018/hyperlinkcolor" val="tx"/>
                    </a:ext>
                  </a:extLst>
                </a:hlinkClick>
              </a:rPr>
              <a:t>wainclude@uw.edu</a:t>
            </a:r>
            <a:r>
              <a:rPr lang="en-US" sz="2400" dirty="0">
                <a:solidFill>
                  <a:schemeClr val="bg1"/>
                </a:solidFill>
              </a:rPr>
              <a:t> </a:t>
            </a:r>
          </a:p>
        </p:txBody>
      </p:sp>
      <p:pic>
        <p:nvPicPr>
          <p:cNvPr id="25" name="Graphic 24">
            <a:extLst>
              <a:ext uri="{FF2B5EF4-FFF2-40B4-BE49-F238E27FC236}">
                <a16:creationId xmlns:a16="http://schemas.microsoft.com/office/drawing/2014/main" id="{C6429CDD-4F22-517F-01B7-1139DAB965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66260" y="6312729"/>
            <a:ext cx="576072" cy="576072"/>
          </a:xfrm>
          <a:prstGeom prst="rect">
            <a:avLst/>
          </a:prstGeom>
        </p:spPr>
      </p:pic>
      <p:pic>
        <p:nvPicPr>
          <p:cNvPr id="27" name="Graphic 26">
            <a:extLst>
              <a:ext uri="{FF2B5EF4-FFF2-40B4-BE49-F238E27FC236}">
                <a16:creationId xmlns:a16="http://schemas.microsoft.com/office/drawing/2014/main" id="{506ED30E-4346-791A-39F6-F5646202BF4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16182" y="6248400"/>
            <a:ext cx="704730" cy="704730"/>
          </a:xfrm>
          <a:prstGeom prst="rect">
            <a:avLst/>
          </a:prstGeom>
        </p:spPr>
      </p:pic>
    </p:spTree>
    <p:extLst>
      <p:ext uri="{BB962C8B-B14F-4D97-AF65-F5344CB8AC3E}">
        <p14:creationId xmlns:p14="http://schemas.microsoft.com/office/powerpoint/2010/main" val="3362774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85722-EAA8-E2DF-0AAC-95AEE84C3228}"/>
              </a:ext>
            </a:extLst>
          </p:cNvPr>
          <p:cNvSpPr>
            <a:spLocks noGrp="1"/>
          </p:cNvSpPr>
          <p:nvPr>
            <p:ph type="title"/>
          </p:nvPr>
        </p:nvSpPr>
        <p:spPr>
          <a:xfrm>
            <a:off x="261620" y="101601"/>
            <a:ext cx="10245725" cy="553998"/>
          </a:xfrm>
        </p:spPr>
        <p:txBody>
          <a:bodyPr/>
          <a:lstStyle/>
          <a:p>
            <a:r>
              <a:rPr lang="en-US" sz="3600" b="1" dirty="0"/>
              <a:t>So how do you participate? </a:t>
            </a:r>
          </a:p>
        </p:txBody>
      </p:sp>
      <p:sp>
        <p:nvSpPr>
          <p:cNvPr id="5" name="Content Placeholder 2">
            <a:extLst>
              <a:ext uri="{FF2B5EF4-FFF2-40B4-BE49-F238E27FC236}">
                <a16:creationId xmlns:a16="http://schemas.microsoft.com/office/drawing/2014/main" id="{D63DB5A5-3718-BFA5-D7B6-5EEA6E58C023}"/>
              </a:ext>
            </a:extLst>
          </p:cNvPr>
          <p:cNvSpPr txBox="1">
            <a:spLocks/>
          </p:cNvSpPr>
          <p:nvPr/>
        </p:nvSpPr>
        <p:spPr>
          <a:xfrm>
            <a:off x="169817" y="840692"/>
            <a:ext cx="5562600" cy="4227068"/>
          </a:xfrm>
          <a:prstGeom prst="rect">
            <a:avLst/>
          </a:prstGeom>
          <a:solidFill>
            <a:schemeClr val="bg1"/>
          </a:solidFill>
          <a:ln w="57150">
            <a:solidFill>
              <a:schemeClr val="tx1"/>
            </a:solidFill>
          </a:ln>
        </p:spPr>
        <p:txBody>
          <a:bodyPr wrap="square" lIns="91440" tIns="91440" rIns="91440" bIns="91440">
            <a:noAutofit/>
          </a:bodyPr>
          <a:lstStyle>
            <a:lvl1pPr marL="0">
              <a:defRPr sz="2400" b="1" i="0">
                <a:solidFill>
                  <a:srgbClr val="252525"/>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800" dirty="0"/>
              <a:t>Be engaged and respectful</a:t>
            </a:r>
          </a:p>
          <a:p>
            <a:pPr marL="342900" indent="-342900">
              <a:buFont typeface="Arial" panose="020B0604020202020204" pitchFamily="34" charset="0"/>
              <a:buChar char="•"/>
            </a:pPr>
            <a:r>
              <a:rPr lang="en-US" sz="2600" b="0" dirty="0"/>
              <a:t>Keep cameras on when possible</a:t>
            </a:r>
          </a:p>
          <a:p>
            <a:pPr marL="342900" indent="-342900">
              <a:buFont typeface="Arial" panose="020B0604020202020204" pitchFamily="34" charset="0"/>
              <a:buChar char="•"/>
            </a:pPr>
            <a:r>
              <a:rPr lang="en-US" sz="2600" b="0" dirty="0"/>
              <a:t>Attend sessions regularly </a:t>
            </a:r>
          </a:p>
          <a:p>
            <a:pPr marL="342900" indent="-342900">
              <a:buFont typeface="Arial" panose="020B0604020202020204" pitchFamily="34" charset="0"/>
              <a:buChar char="•"/>
            </a:pPr>
            <a:r>
              <a:rPr lang="en-US" sz="2600" b="0" dirty="0"/>
              <a:t>Engage in respectful discussion</a:t>
            </a:r>
          </a:p>
          <a:p>
            <a:pPr marL="342900" indent="-342900">
              <a:buFont typeface="Arial" panose="020B0604020202020204" pitchFamily="34" charset="0"/>
              <a:buChar char="•"/>
            </a:pPr>
            <a:r>
              <a:rPr lang="en-US" sz="2600" b="0" dirty="0"/>
              <a:t>Be an active listener and collaborator</a:t>
            </a:r>
          </a:p>
          <a:p>
            <a:pPr marL="342900" indent="-342900">
              <a:buFont typeface="Arial" panose="020B0604020202020204" pitchFamily="34" charset="0"/>
              <a:buChar char="•"/>
            </a:pPr>
            <a:r>
              <a:rPr lang="en-US" sz="2600" b="0" dirty="0"/>
              <a:t>Keep comments brief and focused</a:t>
            </a:r>
          </a:p>
          <a:p>
            <a:pPr marL="342900" indent="-342900">
              <a:buFont typeface="Arial" panose="020B0604020202020204" pitchFamily="34" charset="0"/>
              <a:buChar char="•"/>
            </a:pPr>
            <a:r>
              <a:rPr lang="en-US" sz="2600" b="0" dirty="0"/>
              <a:t>Reduce discussion in the chat</a:t>
            </a:r>
          </a:p>
          <a:p>
            <a:pPr marL="342900" indent="-342900">
              <a:buFont typeface="Arial" panose="020B0604020202020204" pitchFamily="34" charset="0"/>
              <a:buChar char="•"/>
            </a:pPr>
            <a:r>
              <a:rPr lang="en-US" sz="2600" b="0" dirty="0"/>
              <a:t>Protect the privacy and dignity of the cases and recommendations shared </a:t>
            </a:r>
          </a:p>
          <a:p>
            <a:pPr marL="342900" indent="-342900">
              <a:buFont typeface="Arial" panose="020B0604020202020204" pitchFamily="34" charset="0"/>
              <a:buChar char="•"/>
            </a:pPr>
            <a:r>
              <a:rPr lang="en-US" sz="2600" b="0" dirty="0"/>
              <a:t>Be strengths-based and affirming</a:t>
            </a:r>
          </a:p>
        </p:txBody>
      </p:sp>
      <p:sp>
        <p:nvSpPr>
          <p:cNvPr id="6" name="Content Placeholder 2">
            <a:extLst>
              <a:ext uri="{FF2B5EF4-FFF2-40B4-BE49-F238E27FC236}">
                <a16:creationId xmlns:a16="http://schemas.microsoft.com/office/drawing/2014/main" id="{4C0FBF38-825B-2372-8480-3FC0BDBF0981}"/>
              </a:ext>
            </a:extLst>
          </p:cNvPr>
          <p:cNvSpPr txBox="1">
            <a:spLocks/>
          </p:cNvSpPr>
          <p:nvPr/>
        </p:nvSpPr>
        <p:spPr>
          <a:xfrm>
            <a:off x="6004923" y="840692"/>
            <a:ext cx="6017260" cy="924313"/>
          </a:xfrm>
          <a:prstGeom prst="rect">
            <a:avLst/>
          </a:prstGeom>
          <a:noFill/>
          <a:ln w="57150">
            <a:solidFill>
              <a:schemeClr val="tx1"/>
            </a:solidFill>
          </a:ln>
        </p:spPr>
        <p:txBody>
          <a:bodyPr wrap="square" lIns="91440" tIns="91440" rIns="91440" bIns="91440">
            <a:noAutofit/>
          </a:bodyPr>
          <a:lstStyle>
            <a:lvl1pPr marL="0">
              <a:defRPr sz="2400" b="1" i="0">
                <a:solidFill>
                  <a:srgbClr val="252525"/>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800" dirty="0"/>
              <a:t>Present a Case </a:t>
            </a:r>
          </a:p>
          <a:p>
            <a:pPr marL="342900" indent="-342900">
              <a:buFont typeface="Arial" panose="020B0604020202020204" pitchFamily="34" charset="0"/>
              <a:buChar char="•"/>
            </a:pPr>
            <a:r>
              <a:rPr lang="en-US" sz="2600" b="0" dirty="0"/>
              <a:t>Engage in collaborative problem solving</a:t>
            </a:r>
            <a:endParaRPr lang="en-US" sz="2600" dirty="0"/>
          </a:p>
        </p:txBody>
      </p:sp>
      <p:sp>
        <p:nvSpPr>
          <p:cNvPr id="3" name="Content Placeholder 2">
            <a:extLst>
              <a:ext uri="{FF2B5EF4-FFF2-40B4-BE49-F238E27FC236}">
                <a16:creationId xmlns:a16="http://schemas.microsoft.com/office/drawing/2014/main" id="{601163F4-EE37-7BAB-7074-C0B01B9EAD50}"/>
              </a:ext>
            </a:extLst>
          </p:cNvPr>
          <p:cNvSpPr>
            <a:spLocks noGrp="1"/>
          </p:cNvSpPr>
          <p:nvPr>
            <p:ph sz="half" idx="2"/>
          </p:nvPr>
        </p:nvSpPr>
        <p:spPr>
          <a:xfrm>
            <a:off x="6004923" y="1943946"/>
            <a:ext cx="6017260" cy="1707210"/>
          </a:xfrm>
          <a:noFill/>
          <a:ln w="57150">
            <a:solidFill>
              <a:schemeClr val="tx1"/>
            </a:solidFill>
          </a:ln>
        </p:spPr>
        <p:txBody>
          <a:bodyPr lIns="91440" tIns="91440" rIns="91440" bIns="91440"/>
          <a:lstStyle/>
          <a:p>
            <a:r>
              <a:rPr lang="en-US" sz="2800" dirty="0"/>
              <a:t>Ask Clarifying Questions</a:t>
            </a:r>
          </a:p>
          <a:p>
            <a:pPr marL="342900" indent="-342900">
              <a:buFont typeface="Arial" panose="020B0604020202020204" pitchFamily="34" charset="0"/>
              <a:buChar char="•"/>
            </a:pPr>
            <a:r>
              <a:rPr lang="en-US" sz="2600" b="0" dirty="0"/>
              <a:t>Ask questions to increase understanding</a:t>
            </a:r>
          </a:p>
          <a:p>
            <a:pPr marL="342900" indent="-342900">
              <a:buFont typeface="Arial" panose="020B0604020202020204" pitchFamily="34" charset="0"/>
              <a:buChar char="•"/>
            </a:pPr>
            <a:r>
              <a:rPr lang="en-US" sz="2600" b="0" dirty="0"/>
              <a:t>Keep questions focused on clarification or gathering new or missing information</a:t>
            </a:r>
          </a:p>
        </p:txBody>
      </p:sp>
      <p:sp>
        <p:nvSpPr>
          <p:cNvPr id="4" name="Content Placeholder 3">
            <a:extLst>
              <a:ext uri="{FF2B5EF4-FFF2-40B4-BE49-F238E27FC236}">
                <a16:creationId xmlns:a16="http://schemas.microsoft.com/office/drawing/2014/main" id="{5C3858FF-E7FD-6429-D5A4-02479AE8CE4B}"/>
              </a:ext>
            </a:extLst>
          </p:cNvPr>
          <p:cNvSpPr>
            <a:spLocks noGrp="1"/>
          </p:cNvSpPr>
          <p:nvPr>
            <p:ph sz="half" idx="3"/>
          </p:nvPr>
        </p:nvSpPr>
        <p:spPr>
          <a:xfrm>
            <a:off x="6004923" y="3830097"/>
            <a:ext cx="6017260" cy="1707210"/>
          </a:xfrm>
          <a:noFill/>
          <a:ln w="57150">
            <a:solidFill>
              <a:schemeClr val="tx1"/>
            </a:solidFill>
          </a:ln>
        </p:spPr>
        <p:txBody>
          <a:bodyPr lIns="91440" tIns="91440" rIns="91440" bIns="91440"/>
          <a:lstStyle/>
          <a:p>
            <a:r>
              <a:rPr lang="en-US" sz="2800" dirty="0"/>
              <a:t>Make Recommendations</a:t>
            </a:r>
          </a:p>
          <a:p>
            <a:pPr marL="342900" indent="-342900">
              <a:buFont typeface="Arial" panose="020B0604020202020204" pitchFamily="34" charset="0"/>
              <a:buChar char="•"/>
            </a:pPr>
            <a:r>
              <a:rPr lang="en-US" sz="2600" b="0" dirty="0"/>
              <a:t>Share evidence-based recommendations</a:t>
            </a:r>
          </a:p>
          <a:p>
            <a:pPr marL="342900" indent="-342900">
              <a:buFont typeface="Arial" panose="020B0604020202020204" pitchFamily="34" charset="0"/>
              <a:buChar char="•"/>
            </a:pPr>
            <a:r>
              <a:rPr lang="en-US" sz="2600" b="0" dirty="0"/>
              <a:t>Keep recommendations focused on the needs and reality of the case context</a:t>
            </a:r>
          </a:p>
        </p:txBody>
      </p:sp>
      <p:sp>
        <p:nvSpPr>
          <p:cNvPr id="7" name="Content Placeholder 2">
            <a:extLst>
              <a:ext uri="{FF2B5EF4-FFF2-40B4-BE49-F238E27FC236}">
                <a16:creationId xmlns:a16="http://schemas.microsoft.com/office/drawing/2014/main" id="{0F9D7A65-676B-28A6-CBB7-D00F7C840F93}"/>
              </a:ext>
            </a:extLst>
          </p:cNvPr>
          <p:cNvSpPr txBox="1">
            <a:spLocks/>
          </p:cNvSpPr>
          <p:nvPr/>
        </p:nvSpPr>
        <p:spPr>
          <a:xfrm>
            <a:off x="6004923" y="5716249"/>
            <a:ext cx="6017260" cy="932431"/>
          </a:xfrm>
          <a:prstGeom prst="rect">
            <a:avLst/>
          </a:prstGeom>
          <a:noFill/>
          <a:ln w="57150">
            <a:solidFill>
              <a:schemeClr val="tx1"/>
            </a:solidFill>
          </a:ln>
        </p:spPr>
        <p:txBody>
          <a:bodyPr wrap="square" lIns="91440" tIns="91440" rIns="91440" bIns="91440">
            <a:noAutofit/>
          </a:bodyPr>
          <a:lstStyle>
            <a:lvl1pPr marL="0">
              <a:defRPr sz="2400" b="1" i="0">
                <a:solidFill>
                  <a:srgbClr val="252525"/>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800" dirty="0"/>
              <a:t>Give Feedback</a:t>
            </a:r>
          </a:p>
          <a:p>
            <a:pPr marL="342900" indent="-342900">
              <a:buFont typeface="Arial" panose="020B0604020202020204" pitchFamily="34" charset="0"/>
              <a:buChar char="•"/>
            </a:pPr>
            <a:r>
              <a:rPr lang="en-US" sz="2600" b="0" dirty="0"/>
              <a:t>Let us know what is or isn’t working!</a:t>
            </a:r>
            <a:endParaRPr lang="en-US" sz="2600" dirty="0"/>
          </a:p>
        </p:txBody>
      </p:sp>
      <p:sp>
        <p:nvSpPr>
          <p:cNvPr id="8" name="TextBox 7">
            <a:extLst>
              <a:ext uri="{FF2B5EF4-FFF2-40B4-BE49-F238E27FC236}">
                <a16:creationId xmlns:a16="http://schemas.microsoft.com/office/drawing/2014/main" id="{0D0F8AAC-812B-73AF-5738-80221FD99621}"/>
              </a:ext>
            </a:extLst>
          </p:cNvPr>
          <p:cNvSpPr txBox="1"/>
          <p:nvPr/>
        </p:nvSpPr>
        <p:spPr>
          <a:xfrm>
            <a:off x="2589287" y="6238342"/>
            <a:ext cx="3143130" cy="369332"/>
          </a:xfrm>
          <a:prstGeom prst="rect">
            <a:avLst/>
          </a:prstGeom>
          <a:noFill/>
        </p:spPr>
        <p:txBody>
          <a:bodyPr wrap="square">
            <a:spAutoFit/>
          </a:bodyPr>
          <a:lstStyle/>
          <a:p>
            <a:r>
              <a:rPr lang="en-US" dirty="0">
                <a:hlinkClick r:id="rId3"/>
              </a:rPr>
              <a:t>ECHO Participant Guide</a:t>
            </a:r>
            <a:endParaRPr lang="en-US" dirty="0"/>
          </a:p>
        </p:txBody>
      </p:sp>
      <p:grpSp>
        <p:nvGrpSpPr>
          <p:cNvPr id="15" name="Group 14" descr="University of Wyoming school and ECHO logo. ">
            <a:extLst>
              <a:ext uri="{FF2B5EF4-FFF2-40B4-BE49-F238E27FC236}">
                <a16:creationId xmlns:a16="http://schemas.microsoft.com/office/drawing/2014/main" id="{CAE94D1F-59E3-86C7-CDA6-B6C23960D980}"/>
              </a:ext>
            </a:extLst>
          </p:cNvPr>
          <p:cNvGrpSpPr/>
          <p:nvPr/>
        </p:nvGrpSpPr>
        <p:grpSpPr>
          <a:xfrm>
            <a:off x="334988" y="5288539"/>
            <a:ext cx="4965803" cy="1273086"/>
            <a:chOff x="334988" y="5288539"/>
            <a:chExt cx="4965803" cy="1273086"/>
          </a:xfrm>
        </p:grpSpPr>
        <p:pic>
          <p:nvPicPr>
            <p:cNvPr id="12" name="Picture 11">
              <a:extLst>
                <a:ext uri="{FF2B5EF4-FFF2-40B4-BE49-F238E27FC236}">
                  <a16:creationId xmlns:a16="http://schemas.microsoft.com/office/drawing/2014/main" id="{E20B4F60-879B-F980-84E1-F26BBF7B72DA}"/>
                </a:ext>
              </a:extLst>
            </p:cNvPr>
            <p:cNvPicPr>
              <a:picLocks noChangeAspect="1"/>
            </p:cNvPicPr>
            <p:nvPr/>
          </p:nvPicPr>
          <p:blipFill>
            <a:blip r:embed="rId4"/>
            <a:stretch>
              <a:fillRect/>
            </a:stretch>
          </p:blipFill>
          <p:spPr>
            <a:xfrm>
              <a:off x="334988" y="5288539"/>
              <a:ext cx="2168961" cy="1273086"/>
            </a:xfrm>
            <a:prstGeom prst="rect">
              <a:avLst/>
            </a:prstGeom>
          </p:spPr>
        </p:pic>
        <p:pic>
          <p:nvPicPr>
            <p:cNvPr id="14" name="Picture 13">
              <a:extLst>
                <a:ext uri="{FF2B5EF4-FFF2-40B4-BE49-F238E27FC236}">
                  <a16:creationId xmlns:a16="http://schemas.microsoft.com/office/drawing/2014/main" id="{DFEA294F-52D2-5132-647F-BF2DBD463411}"/>
                </a:ext>
              </a:extLst>
            </p:cNvPr>
            <p:cNvPicPr>
              <a:picLocks noChangeAspect="1"/>
            </p:cNvPicPr>
            <p:nvPr/>
          </p:nvPicPr>
          <p:blipFill>
            <a:blip r:embed="rId5"/>
            <a:stretch>
              <a:fillRect/>
            </a:stretch>
          </p:blipFill>
          <p:spPr>
            <a:xfrm>
              <a:off x="2589287" y="5312571"/>
              <a:ext cx="2711504" cy="782394"/>
            </a:xfrm>
            <a:prstGeom prst="rect">
              <a:avLst/>
            </a:prstGeom>
          </p:spPr>
        </p:pic>
      </p:grpSp>
    </p:spTree>
    <p:extLst>
      <p:ext uri="{BB962C8B-B14F-4D97-AF65-F5344CB8AC3E}">
        <p14:creationId xmlns:p14="http://schemas.microsoft.com/office/powerpoint/2010/main" val="332153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uiExpand="1" animBg="1"/>
      <p:bldP spid="4"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A7C80-63CE-4A30-12D0-18C93F711476}"/>
              </a:ext>
            </a:extLst>
          </p:cNvPr>
          <p:cNvSpPr>
            <a:spLocks noGrp="1"/>
          </p:cNvSpPr>
          <p:nvPr>
            <p:ph type="title"/>
          </p:nvPr>
        </p:nvSpPr>
        <p:spPr>
          <a:xfrm>
            <a:off x="261620" y="101601"/>
            <a:ext cx="10245725" cy="553998"/>
          </a:xfrm>
        </p:spPr>
        <p:txBody>
          <a:bodyPr/>
          <a:lstStyle/>
          <a:p>
            <a:r>
              <a:rPr lang="en-US" sz="3600" b="1" dirty="0"/>
              <a:t>Why is data so important? </a:t>
            </a:r>
          </a:p>
        </p:txBody>
      </p:sp>
      <p:grpSp>
        <p:nvGrpSpPr>
          <p:cNvPr id="3" name="Group 2" descr="List of five important components related to data collection. 1) Improve the program. 2) Demonstrate accountability. 3) Build awareness and educate others. 4) Engage new participants and stakeholders. 5)  Enhance program sustainability.">
            <a:extLst>
              <a:ext uri="{FF2B5EF4-FFF2-40B4-BE49-F238E27FC236}">
                <a16:creationId xmlns:a16="http://schemas.microsoft.com/office/drawing/2014/main" id="{D6A78424-4A6E-D1BF-FE5A-A94409D72D20}"/>
              </a:ext>
            </a:extLst>
          </p:cNvPr>
          <p:cNvGrpSpPr/>
          <p:nvPr/>
        </p:nvGrpSpPr>
        <p:grpSpPr>
          <a:xfrm>
            <a:off x="231426" y="1031570"/>
            <a:ext cx="5511888" cy="5249418"/>
            <a:chOff x="231426" y="1130426"/>
            <a:chExt cx="5511888" cy="5249418"/>
          </a:xfrm>
        </p:grpSpPr>
        <p:sp>
          <p:nvSpPr>
            <p:cNvPr id="5" name="Freeform: Shape 4" descr="&#10;">
              <a:extLst>
                <a:ext uri="{FF2B5EF4-FFF2-40B4-BE49-F238E27FC236}">
                  <a16:creationId xmlns:a16="http://schemas.microsoft.com/office/drawing/2014/main" id="{B1685A06-D464-708A-5260-5BBBCAEA841E}"/>
                </a:ext>
              </a:extLst>
            </p:cNvPr>
            <p:cNvSpPr/>
            <p:nvPr/>
          </p:nvSpPr>
          <p:spPr>
            <a:xfrm>
              <a:off x="231426" y="1130426"/>
              <a:ext cx="2624708" cy="1574825"/>
            </a:xfrm>
            <a:custGeom>
              <a:avLst/>
              <a:gdLst>
                <a:gd name="csX0" fmla="*/ 0 w 2624708"/>
                <a:gd name="csY0" fmla="*/ 0 h 1574825"/>
                <a:gd name="csX1" fmla="*/ 2624708 w 2624708"/>
                <a:gd name="csY1" fmla="*/ 0 h 1574825"/>
                <a:gd name="csX2" fmla="*/ 2624708 w 2624708"/>
                <a:gd name="csY2" fmla="*/ 1574825 h 1574825"/>
                <a:gd name="csX3" fmla="*/ 0 w 2624708"/>
                <a:gd name="csY3" fmla="*/ 1574825 h 1574825"/>
                <a:gd name="csX4" fmla="*/ 0 w 2624708"/>
                <a:gd name="csY4" fmla="*/ 0 h 1574825"/>
              </a:gdLst>
              <a:ahLst/>
              <a:cxnLst>
                <a:cxn ang="0">
                  <a:pos x="csX0" y="csY0"/>
                </a:cxn>
                <a:cxn ang="0">
                  <a:pos x="csX1" y="csY1"/>
                </a:cxn>
                <a:cxn ang="0">
                  <a:pos x="csX2" y="csY2"/>
                </a:cxn>
                <a:cxn ang="0">
                  <a:pos x="csX3" y="csY3"/>
                </a:cxn>
                <a:cxn ang="0">
                  <a:pos x="csX4" y="csY4"/>
                </a:cxn>
              </a:cxnLst>
              <a:rect l="l" t="t" r="r" b="b"/>
              <a:pathLst>
                <a:path w="2624708" h="1574825">
                  <a:moveTo>
                    <a:pt x="0" y="0"/>
                  </a:moveTo>
                  <a:lnTo>
                    <a:pt x="2624708" y="0"/>
                  </a:lnTo>
                  <a:lnTo>
                    <a:pt x="2624708" y="1574825"/>
                  </a:lnTo>
                  <a:lnTo>
                    <a:pt x="0" y="1574825"/>
                  </a:lnTo>
                  <a:lnTo>
                    <a:pt x="0" y="0"/>
                  </a:lnTo>
                  <a:close/>
                </a:path>
              </a:pathLst>
            </a:custGeom>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Improve the program</a:t>
              </a:r>
            </a:p>
          </p:txBody>
        </p:sp>
        <p:sp>
          <p:nvSpPr>
            <p:cNvPr id="8" name="Freeform: Shape 7">
              <a:extLst>
                <a:ext uri="{FF2B5EF4-FFF2-40B4-BE49-F238E27FC236}">
                  <a16:creationId xmlns:a16="http://schemas.microsoft.com/office/drawing/2014/main" id="{007DA170-A7E5-9CBF-1369-946D309DDBC2}"/>
                </a:ext>
              </a:extLst>
            </p:cNvPr>
            <p:cNvSpPr/>
            <p:nvPr/>
          </p:nvSpPr>
          <p:spPr>
            <a:xfrm>
              <a:off x="3118606" y="1130426"/>
              <a:ext cx="2624708" cy="1574825"/>
            </a:xfrm>
            <a:custGeom>
              <a:avLst/>
              <a:gdLst>
                <a:gd name="csX0" fmla="*/ 0 w 2624708"/>
                <a:gd name="csY0" fmla="*/ 0 h 1574825"/>
                <a:gd name="csX1" fmla="*/ 2624708 w 2624708"/>
                <a:gd name="csY1" fmla="*/ 0 h 1574825"/>
                <a:gd name="csX2" fmla="*/ 2624708 w 2624708"/>
                <a:gd name="csY2" fmla="*/ 1574825 h 1574825"/>
                <a:gd name="csX3" fmla="*/ 0 w 2624708"/>
                <a:gd name="csY3" fmla="*/ 1574825 h 1574825"/>
                <a:gd name="csX4" fmla="*/ 0 w 2624708"/>
                <a:gd name="csY4" fmla="*/ 0 h 1574825"/>
              </a:gdLst>
              <a:ahLst/>
              <a:cxnLst>
                <a:cxn ang="0">
                  <a:pos x="csX0" y="csY0"/>
                </a:cxn>
                <a:cxn ang="0">
                  <a:pos x="csX1" y="csY1"/>
                </a:cxn>
                <a:cxn ang="0">
                  <a:pos x="csX2" y="csY2"/>
                </a:cxn>
                <a:cxn ang="0">
                  <a:pos x="csX3" y="csY3"/>
                </a:cxn>
                <a:cxn ang="0">
                  <a:pos x="csX4" y="csY4"/>
                </a:cxn>
              </a:cxnLst>
              <a:rect l="l" t="t" r="r" b="b"/>
              <a:pathLst>
                <a:path w="2624708" h="1574825">
                  <a:moveTo>
                    <a:pt x="0" y="0"/>
                  </a:moveTo>
                  <a:lnTo>
                    <a:pt x="2624708" y="0"/>
                  </a:lnTo>
                  <a:lnTo>
                    <a:pt x="2624708" y="1574825"/>
                  </a:lnTo>
                  <a:lnTo>
                    <a:pt x="0" y="1574825"/>
                  </a:lnTo>
                  <a:lnTo>
                    <a:pt x="0" y="0"/>
                  </a:lnTo>
                  <a:close/>
                </a:path>
              </a:pathLst>
            </a:custGeom>
          </p:spPr>
          <p:style>
            <a:lnRef idx="2">
              <a:schemeClr val="lt1">
                <a:hueOff val="0"/>
                <a:satOff val="0"/>
                <a:lumOff val="0"/>
                <a:alphaOff val="0"/>
              </a:schemeClr>
            </a:lnRef>
            <a:fillRef idx="1">
              <a:schemeClr val="accent1">
                <a:shade val="80000"/>
                <a:hueOff val="7955"/>
                <a:satOff val="-22267"/>
                <a:lumOff val="10947"/>
                <a:alphaOff val="0"/>
              </a:schemeClr>
            </a:fillRef>
            <a:effectRef idx="0">
              <a:schemeClr val="accent1">
                <a:shade val="80000"/>
                <a:hueOff val="7955"/>
                <a:satOff val="-22267"/>
                <a:lumOff val="10947"/>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Demonstrate accountability</a:t>
              </a:r>
            </a:p>
          </p:txBody>
        </p:sp>
        <p:sp>
          <p:nvSpPr>
            <p:cNvPr id="9" name="Freeform: Shape 8" descr="&#10;">
              <a:extLst>
                <a:ext uri="{FF2B5EF4-FFF2-40B4-BE49-F238E27FC236}">
                  <a16:creationId xmlns:a16="http://schemas.microsoft.com/office/drawing/2014/main" id="{0255B595-D03D-1A39-4F0A-C12AA8B00EDA}"/>
                </a:ext>
              </a:extLst>
            </p:cNvPr>
            <p:cNvSpPr/>
            <p:nvPr/>
          </p:nvSpPr>
          <p:spPr>
            <a:xfrm>
              <a:off x="231426" y="2967722"/>
              <a:ext cx="2624708" cy="1574825"/>
            </a:xfrm>
            <a:custGeom>
              <a:avLst/>
              <a:gdLst>
                <a:gd name="csX0" fmla="*/ 0 w 2624708"/>
                <a:gd name="csY0" fmla="*/ 0 h 1574825"/>
                <a:gd name="csX1" fmla="*/ 2624708 w 2624708"/>
                <a:gd name="csY1" fmla="*/ 0 h 1574825"/>
                <a:gd name="csX2" fmla="*/ 2624708 w 2624708"/>
                <a:gd name="csY2" fmla="*/ 1574825 h 1574825"/>
                <a:gd name="csX3" fmla="*/ 0 w 2624708"/>
                <a:gd name="csY3" fmla="*/ 1574825 h 1574825"/>
                <a:gd name="csX4" fmla="*/ 0 w 2624708"/>
                <a:gd name="csY4" fmla="*/ 0 h 1574825"/>
              </a:gdLst>
              <a:ahLst/>
              <a:cxnLst>
                <a:cxn ang="0">
                  <a:pos x="csX0" y="csY0"/>
                </a:cxn>
                <a:cxn ang="0">
                  <a:pos x="csX1" y="csY1"/>
                </a:cxn>
                <a:cxn ang="0">
                  <a:pos x="csX2" y="csY2"/>
                </a:cxn>
                <a:cxn ang="0">
                  <a:pos x="csX3" y="csY3"/>
                </a:cxn>
                <a:cxn ang="0">
                  <a:pos x="csX4" y="csY4"/>
                </a:cxn>
              </a:cxnLst>
              <a:rect l="l" t="t" r="r" b="b"/>
              <a:pathLst>
                <a:path w="2624708" h="1574825">
                  <a:moveTo>
                    <a:pt x="0" y="0"/>
                  </a:moveTo>
                  <a:lnTo>
                    <a:pt x="2624708" y="0"/>
                  </a:lnTo>
                  <a:lnTo>
                    <a:pt x="2624708" y="1574825"/>
                  </a:lnTo>
                  <a:lnTo>
                    <a:pt x="0" y="1574825"/>
                  </a:lnTo>
                  <a:lnTo>
                    <a:pt x="0" y="0"/>
                  </a:lnTo>
                  <a:close/>
                </a:path>
              </a:pathLst>
            </a:custGeom>
          </p:spPr>
          <p:style>
            <a:lnRef idx="2">
              <a:schemeClr val="lt1">
                <a:hueOff val="0"/>
                <a:satOff val="0"/>
                <a:lumOff val="0"/>
                <a:alphaOff val="0"/>
              </a:schemeClr>
            </a:lnRef>
            <a:fillRef idx="1">
              <a:schemeClr val="accent1">
                <a:shade val="80000"/>
                <a:hueOff val="15910"/>
                <a:satOff val="-44534"/>
                <a:lumOff val="21895"/>
                <a:alphaOff val="0"/>
              </a:schemeClr>
            </a:fillRef>
            <a:effectRef idx="0">
              <a:schemeClr val="accent1">
                <a:shade val="80000"/>
                <a:hueOff val="15910"/>
                <a:satOff val="-44534"/>
                <a:lumOff val="21895"/>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Build awareness and educate others</a:t>
              </a:r>
            </a:p>
          </p:txBody>
        </p:sp>
        <p:sp>
          <p:nvSpPr>
            <p:cNvPr id="10" name="Freeform: Shape 9" descr="&#10;">
              <a:extLst>
                <a:ext uri="{FF2B5EF4-FFF2-40B4-BE49-F238E27FC236}">
                  <a16:creationId xmlns:a16="http://schemas.microsoft.com/office/drawing/2014/main" id="{4F636628-CBFC-5B64-3B3C-10DDBF43560A}"/>
                </a:ext>
              </a:extLst>
            </p:cNvPr>
            <p:cNvSpPr/>
            <p:nvPr/>
          </p:nvSpPr>
          <p:spPr>
            <a:xfrm>
              <a:off x="3118606" y="2967722"/>
              <a:ext cx="2624708" cy="1574825"/>
            </a:xfrm>
            <a:custGeom>
              <a:avLst/>
              <a:gdLst>
                <a:gd name="csX0" fmla="*/ 0 w 2624708"/>
                <a:gd name="csY0" fmla="*/ 0 h 1574825"/>
                <a:gd name="csX1" fmla="*/ 2624708 w 2624708"/>
                <a:gd name="csY1" fmla="*/ 0 h 1574825"/>
                <a:gd name="csX2" fmla="*/ 2624708 w 2624708"/>
                <a:gd name="csY2" fmla="*/ 1574825 h 1574825"/>
                <a:gd name="csX3" fmla="*/ 0 w 2624708"/>
                <a:gd name="csY3" fmla="*/ 1574825 h 1574825"/>
                <a:gd name="csX4" fmla="*/ 0 w 2624708"/>
                <a:gd name="csY4" fmla="*/ 0 h 1574825"/>
              </a:gdLst>
              <a:ahLst/>
              <a:cxnLst>
                <a:cxn ang="0">
                  <a:pos x="csX0" y="csY0"/>
                </a:cxn>
                <a:cxn ang="0">
                  <a:pos x="csX1" y="csY1"/>
                </a:cxn>
                <a:cxn ang="0">
                  <a:pos x="csX2" y="csY2"/>
                </a:cxn>
                <a:cxn ang="0">
                  <a:pos x="csX3" y="csY3"/>
                </a:cxn>
                <a:cxn ang="0">
                  <a:pos x="csX4" y="csY4"/>
                </a:cxn>
              </a:cxnLst>
              <a:rect l="l" t="t" r="r" b="b"/>
              <a:pathLst>
                <a:path w="2624708" h="1574825">
                  <a:moveTo>
                    <a:pt x="0" y="0"/>
                  </a:moveTo>
                  <a:lnTo>
                    <a:pt x="2624708" y="0"/>
                  </a:lnTo>
                  <a:lnTo>
                    <a:pt x="2624708" y="1574825"/>
                  </a:lnTo>
                  <a:lnTo>
                    <a:pt x="0" y="1574825"/>
                  </a:lnTo>
                  <a:lnTo>
                    <a:pt x="0" y="0"/>
                  </a:lnTo>
                  <a:close/>
                </a:path>
              </a:pathLst>
            </a:custGeom>
            <a:solidFill>
              <a:srgbClr val="005E5F"/>
            </a:solidFill>
          </p:spPr>
          <p:style>
            <a:lnRef idx="2">
              <a:schemeClr val="lt1">
                <a:hueOff val="0"/>
                <a:satOff val="0"/>
                <a:lumOff val="0"/>
                <a:alphaOff val="0"/>
              </a:schemeClr>
            </a:lnRef>
            <a:fillRef idx="1">
              <a:schemeClr val="accent1">
                <a:shade val="80000"/>
                <a:hueOff val="23866"/>
                <a:satOff val="-66801"/>
                <a:lumOff val="32842"/>
                <a:alphaOff val="0"/>
              </a:schemeClr>
            </a:fillRef>
            <a:effectRef idx="0">
              <a:schemeClr val="accent1">
                <a:shade val="80000"/>
                <a:hueOff val="23866"/>
                <a:satOff val="-66801"/>
                <a:lumOff val="32842"/>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Engage new participants and stakeholders</a:t>
              </a:r>
            </a:p>
          </p:txBody>
        </p:sp>
        <p:sp>
          <p:nvSpPr>
            <p:cNvPr id="11" name="Freeform: Shape 10">
              <a:extLst>
                <a:ext uri="{FF2B5EF4-FFF2-40B4-BE49-F238E27FC236}">
                  <a16:creationId xmlns:a16="http://schemas.microsoft.com/office/drawing/2014/main" id="{96FB3C79-4EBF-9173-506D-3C6F570673A3}"/>
                </a:ext>
              </a:extLst>
            </p:cNvPr>
            <p:cNvSpPr/>
            <p:nvPr/>
          </p:nvSpPr>
          <p:spPr>
            <a:xfrm>
              <a:off x="1675016" y="4805019"/>
              <a:ext cx="2624708" cy="1574825"/>
            </a:xfrm>
            <a:custGeom>
              <a:avLst/>
              <a:gdLst>
                <a:gd name="csX0" fmla="*/ 0 w 2624708"/>
                <a:gd name="csY0" fmla="*/ 0 h 1574825"/>
                <a:gd name="csX1" fmla="*/ 2624708 w 2624708"/>
                <a:gd name="csY1" fmla="*/ 0 h 1574825"/>
                <a:gd name="csX2" fmla="*/ 2624708 w 2624708"/>
                <a:gd name="csY2" fmla="*/ 1574825 h 1574825"/>
                <a:gd name="csX3" fmla="*/ 0 w 2624708"/>
                <a:gd name="csY3" fmla="*/ 1574825 h 1574825"/>
                <a:gd name="csX4" fmla="*/ 0 w 2624708"/>
                <a:gd name="csY4" fmla="*/ 0 h 1574825"/>
              </a:gdLst>
              <a:ahLst/>
              <a:cxnLst>
                <a:cxn ang="0">
                  <a:pos x="csX0" y="csY0"/>
                </a:cxn>
                <a:cxn ang="0">
                  <a:pos x="csX1" y="csY1"/>
                </a:cxn>
                <a:cxn ang="0">
                  <a:pos x="csX2" y="csY2"/>
                </a:cxn>
                <a:cxn ang="0">
                  <a:pos x="csX3" y="csY3"/>
                </a:cxn>
                <a:cxn ang="0">
                  <a:pos x="csX4" y="csY4"/>
                </a:cxn>
              </a:cxnLst>
              <a:rect l="l" t="t" r="r" b="b"/>
              <a:pathLst>
                <a:path w="2624708" h="1574825">
                  <a:moveTo>
                    <a:pt x="0" y="0"/>
                  </a:moveTo>
                  <a:lnTo>
                    <a:pt x="2624708" y="0"/>
                  </a:lnTo>
                  <a:lnTo>
                    <a:pt x="2624708" y="1574825"/>
                  </a:lnTo>
                  <a:lnTo>
                    <a:pt x="0" y="1574825"/>
                  </a:lnTo>
                  <a:lnTo>
                    <a:pt x="0" y="0"/>
                  </a:lnTo>
                  <a:close/>
                </a:path>
              </a:pathLst>
            </a:custGeom>
            <a:solidFill>
              <a:srgbClr val="005E5F"/>
            </a:solidFill>
          </p:spPr>
          <p:style>
            <a:lnRef idx="2">
              <a:schemeClr val="lt1">
                <a:hueOff val="0"/>
                <a:satOff val="0"/>
                <a:lumOff val="0"/>
                <a:alphaOff val="0"/>
              </a:schemeClr>
            </a:lnRef>
            <a:fillRef idx="1">
              <a:schemeClr val="accent1">
                <a:shade val="80000"/>
                <a:hueOff val="31821"/>
                <a:satOff val="-89068"/>
                <a:lumOff val="43789"/>
                <a:alphaOff val="0"/>
              </a:schemeClr>
            </a:fillRef>
            <a:effectRef idx="0">
              <a:schemeClr val="accent1">
                <a:shade val="80000"/>
                <a:hueOff val="31821"/>
                <a:satOff val="-89068"/>
                <a:lumOff val="43789"/>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Enhance program sustainability</a:t>
              </a:r>
            </a:p>
          </p:txBody>
        </p:sp>
      </p:grpSp>
      <p:sp>
        <p:nvSpPr>
          <p:cNvPr id="7" name="Content Placeholder 6">
            <a:extLst>
              <a:ext uri="{FF2B5EF4-FFF2-40B4-BE49-F238E27FC236}">
                <a16:creationId xmlns:a16="http://schemas.microsoft.com/office/drawing/2014/main" id="{3FEE858B-9326-61B4-F738-FD1D5BB8EB02}"/>
              </a:ext>
            </a:extLst>
          </p:cNvPr>
          <p:cNvSpPr>
            <a:spLocks noGrp="1"/>
          </p:cNvSpPr>
          <p:nvPr>
            <p:ph sz="half" idx="2"/>
          </p:nvPr>
        </p:nvSpPr>
        <p:spPr>
          <a:xfrm>
            <a:off x="6005786" y="869229"/>
            <a:ext cx="5696896" cy="5499775"/>
          </a:xfrm>
        </p:spPr>
        <p:txBody>
          <a:bodyPr/>
          <a:lstStyle/>
          <a:p>
            <a:pPr>
              <a:lnSpc>
                <a:spcPct val="114000"/>
              </a:lnSpc>
              <a:spcAft>
                <a:spcPts val="1200"/>
              </a:spcAft>
            </a:pPr>
            <a:r>
              <a:rPr lang="en-US" sz="2800" b="0" dirty="0"/>
              <a:t>We collect data through:</a:t>
            </a:r>
          </a:p>
          <a:p>
            <a:pPr marL="457200" indent="-457200">
              <a:lnSpc>
                <a:spcPct val="114000"/>
              </a:lnSpc>
              <a:spcAft>
                <a:spcPts val="1200"/>
              </a:spcAft>
              <a:buAutoNum type="arabicParenR"/>
            </a:pPr>
            <a:r>
              <a:rPr lang="en-US" sz="2800" b="0" dirty="0"/>
              <a:t>Monitoring participant attendance and engagement in sessions</a:t>
            </a:r>
          </a:p>
          <a:p>
            <a:pPr marL="457200" indent="-457200">
              <a:lnSpc>
                <a:spcPct val="114000"/>
              </a:lnSpc>
              <a:spcAft>
                <a:spcPts val="1200"/>
              </a:spcAft>
              <a:buAutoNum type="arabicParenR"/>
            </a:pPr>
            <a:r>
              <a:rPr lang="en-US" sz="2800" b="0" dirty="0"/>
              <a:t>Collecting short satisfaction surveys at the end of each session</a:t>
            </a:r>
          </a:p>
          <a:p>
            <a:pPr marL="457200" indent="-457200">
              <a:lnSpc>
                <a:spcPct val="114000"/>
              </a:lnSpc>
              <a:spcAft>
                <a:spcPts val="1200"/>
              </a:spcAft>
              <a:buAutoNum type="arabicParenR"/>
            </a:pPr>
            <a:r>
              <a:rPr lang="en-US" sz="2800" b="0" dirty="0"/>
              <a:t>Sending a longer twice-yearly survey to look at change over the ECHO program year. </a:t>
            </a:r>
          </a:p>
          <a:p>
            <a:pPr marL="457200" indent="-457200">
              <a:lnSpc>
                <a:spcPct val="114000"/>
              </a:lnSpc>
              <a:spcAft>
                <a:spcPts val="1200"/>
              </a:spcAft>
              <a:buAutoNum type="arabicParenR"/>
            </a:pPr>
            <a:r>
              <a:rPr lang="en-US" sz="2800" b="0" dirty="0"/>
              <a:t>Occasional requests for interviews or focus groups  </a:t>
            </a:r>
          </a:p>
        </p:txBody>
      </p:sp>
      <p:sp>
        <p:nvSpPr>
          <p:cNvPr id="6" name="TextBox 5">
            <a:extLst>
              <a:ext uri="{FF2B5EF4-FFF2-40B4-BE49-F238E27FC236}">
                <a16:creationId xmlns:a16="http://schemas.microsoft.com/office/drawing/2014/main" id="{5E7263C3-E2D4-5D49-5F19-3F658C0F1138}"/>
              </a:ext>
            </a:extLst>
          </p:cNvPr>
          <p:cNvSpPr txBox="1"/>
          <p:nvPr/>
        </p:nvSpPr>
        <p:spPr>
          <a:xfrm>
            <a:off x="5958516" y="6443146"/>
            <a:ext cx="6094562" cy="369332"/>
          </a:xfrm>
          <a:prstGeom prst="rect">
            <a:avLst/>
          </a:prstGeom>
          <a:noFill/>
        </p:spPr>
        <p:txBody>
          <a:bodyPr wrap="square">
            <a:spAutoFit/>
          </a:bodyPr>
          <a:lstStyle/>
          <a:p>
            <a:pPr algn="r"/>
            <a:r>
              <a:rPr lang="en-US" dirty="0">
                <a:solidFill>
                  <a:srgbClr val="13403C"/>
                </a:solidFill>
                <a:hlinkClick r:id="rId3">
                  <a:extLst>
                    <a:ext uri="{A12FA001-AC4F-418D-AE19-62706E023703}">
                      <ahyp:hlinkClr xmlns:ahyp="http://schemas.microsoft.com/office/drawing/2018/hyperlinkcolor" val="tx"/>
                    </a:ext>
                  </a:extLst>
                </a:hlinkClick>
              </a:rPr>
              <a:t>Project ECHO Evaluation 101 Guide</a:t>
            </a:r>
            <a:endParaRPr lang="en-US" dirty="0">
              <a:solidFill>
                <a:srgbClr val="13403C"/>
              </a:solidFill>
            </a:endParaRPr>
          </a:p>
        </p:txBody>
      </p:sp>
    </p:spTree>
    <p:extLst>
      <p:ext uri="{BB962C8B-B14F-4D97-AF65-F5344CB8AC3E}">
        <p14:creationId xmlns:p14="http://schemas.microsoft.com/office/powerpoint/2010/main" val="39233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C2AC2-28EB-4009-A02B-A38525BA39AA}"/>
              </a:ext>
            </a:extLst>
          </p:cNvPr>
          <p:cNvSpPr>
            <a:spLocks noGrp="1"/>
          </p:cNvSpPr>
          <p:nvPr>
            <p:ph type="title"/>
          </p:nvPr>
        </p:nvSpPr>
        <p:spPr/>
        <p:txBody>
          <a:bodyPr>
            <a:normAutofit fontScale="90000"/>
          </a:bodyPr>
          <a:lstStyle/>
          <a:p>
            <a:r>
              <a:rPr lang="en-US" sz="4000" b="1" dirty="0"/>
              <a:t>Community Impact of ECHO at WA INCLUDE </a:t>
            </a:r>
          </a:p>
        </p:txBody>
      </p:sp>
      <p:sp>
        <p:nvSpPr>
          <p:cNvPr id="6" name="Arrow: Up 5" descr="Arrow pointing upward. next to a list of things that have increased following participation in ECHO ">
            <a:extLst>
              <a:ext uri="{FF2B5EF4-FFF2-40B4-BE49-F238E27FC236}">
                <a16:creationId xmlns:a16="http://schemas.microsoft.com/office/drawing/2014/main" id="{6C65FE01-1AF7-95DF-9F5C-FCE41E820EF4}"/>
              </a:ext>
            </a:extLst>
          </p:cNvPr>
          <p:cNvSpPr/>
          <p:nvPr/>
        </p:nvSpPr>
        <p:spPr>
          <a:xfrm>
            <a:off x="0" y="1167836"/>
            <a:ext cx="2910890" cy="2183167"/>
          </a:xfrm>
          <a:prstGeom prst="upArrow">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7" name="Freeform: Shape 6">
            <a:extLst>
              <a:ext uri="{FF2B5EF4-FFF2-40B4-BE49-F238E27FC236}">
                <a16:creationId xmlns:a16="http://schemas.microsoft.com/office/drawing/2014/main" id="{AD0FA737-D118-233B-C3C3-0B2DA755359C}"/>
              </a:ext>
            </a:extLst>
          </p:cNvPr>
          <p:cNvSpPr/>
          <p:nvPr/>
        </p:nvSpPr>
        <p:spPr>
          <a:xfrm>
            <a:off x="2819403" y="840757"/>
            <a:ext cx="9372597" cy="2681292"/>
          </a:xfrm>
          <a:custGeom>
            <a:avLst/>
            <a:gdLst>
              <a:gd name="csX0" fmla="*/ 0 w 8161327"/>
              <a:gd name="csY0" fmla="*/ 0 h 2183167"/>
              <a:gd name="csX1" fmla="*/ 8161327 w 8161327"/>
              <a:gd name="csY1" fmla="*/ 0 h 2183167"/>
              <a:gd name="csX2" fmla="*/ 8161327 w 8161327"/>
              <a:gd name="csY2" fmla="*/ 2183167 h 2183167"/>
              <a:gd name="csX3" fmla="*/ 0 w 8161327"/>
              <a:gd name="csY3" fmla="*/ 2183167 h 2183167"/>
              <a:gd name="csX4" fmla="*/ 0 w 8161327"/>
              <a:gd name="csY4" fmla="*/ 0 h 2183167"/>
            </a:gdLst>
            <a:ahLst/>
            <a:cxnLst>
              <a:cxn ang="0">
                <a:pos x="csX0" y="csY0"/>
              </a:cxn>
              <a:cxn ang="0">
                <a:pos x="csX1" y="csY1"/>
              </a:cxn>
              <a:cxn ang="0">
                <a:pos x="csX2" y="csY2"/>
              </a:cxn>
              <a:cxn ang="0">
                <a:pos x="csX3" y="csY3"/>
              </a:cxn>
              <a:cxn ang="0">
                <a:pos x="csX4" y="csY4"/>
              </a:cxn>
            </a:cxnLst>
            <a:rect l="l" t="t" r="r" b="b"/>
            <a:pathLst>
              <a:path w="8161327" h="2183167">
                <a:moveTo>
                  <a:pt x="0" y="0"/>
                </a:moveTo>
                <a:lnTo>
                  <a:pt x="8161327" y="0"/>
                </a:lnTo>
                <a:lnTo>
                  <a:pt x="8161327" y="2183167"/>
                </a:lnTo>
                <a:lnTo>
                  <a:pt x="0" y="21831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0" rIns="170688" bIns="170688" numCol="1" spcCol="1270" anchor="ctr" anchorCtr="0">
            <a:noAutofit/>
          </a:bodyPr>
          <a:lstStyle/>
          <a:p>
            <a:pPr marL="0" lvl="0" indent="0" algn="l" defTabSz="1066800">
              <a:lnSpc>
                <a:spcPct val="90000"/>
              </a:lnSpc>
              <a:spcBef>
                <a:spcPct val="0"/>
              </a:spcBef>
              <a:spcAft>
                <a:spcPct val="35000"/>
              </a:spcAft>
              <a:buNone/>
            </a:pPr>
            <a:r>
              <a:rPr lang="en-US" sz="2800" b="1" kern="1200" dirty="0"/>
              <a:t>Increased:</a:t>
            </a:r>
          </a:p>
          <a:p>
            <a:pPr marL="342900" lvl="1" indent="-342900" algn="l" defTabSz="1066800" rtl="0">
              <a:lnSpc>
                <a:spcPct val="90000"/>
              </a:lnSpc>
              <a:spcBef>
                <a:spcPct val="0"/>
              </a:spcBef>
              <a:spcAft>
                <a:spcPct val="15000"/>
              </a:spcAft>
              <a:buFont typeface="Arial" panose="020B0604020202020204" pitchFamily="34" charset="0"/>
              <a:buChar char="•"/>
            </a:pPr>
            <a:r>
              <a:rPr lang="en-US" sz="2400" kern="1200" dirty="0"/>
              <a:t>Confidence in recognizing, diagnosing, and supporting autistic people</a:t>
            </a:r>
            <a:endParaRPr lang="en-US" sz="2400" kern="1200" dirty="0">
              <a:latin typeface="Gill Sans MT" panose="020B0502020104020203"/>
            </a:endParaRPr>
          </a:p>
          <a:p>
            <a:pPr marL="342900" lvl="1" indent="-342900" algn="l" defTabSz="1066800">
              <a:lnSpc>
                <a:spcPct val="90000"/>
              </a:lnSpc>
              <a:spcBef>
                <a:spcPct val="0"/>
              </a:spcBef>
              <a:spcAft>
                <a:spcPct val="15000"/>
              </a:spcAft>
              <a:buFont typeface="Arial" panose="020B0604020202020204" pitchFamily="34" charset="0"/>
              <a:buChar char="•"/>
            </a:pPr>
            <a:r>
              <a:rPr lang="en-US" sz="2400" kern="1200" dirty="0">
                <a:latin typeface="Gill Sans MT" panose="020B0502020104020203"/>
              </a:rPr>
              <a:t>Knowledge</a:t>
            </a:r>
            <a:r>
              <a:rPr lang="en-US" sz="2400" kern="1200" dirty="0"/>
              <a:t> of best practice and resources</a:t>
            </a:r>
            <a:endParaRPr lang="en-US" sz="2400" i="1" kern="1200" dirty="0"/>
          </a:p>
          <a:p>
            <a:pPr marL="342900" lvl="1" indent="-342900" algn="l" defTabSz="1066800">
              <a:lnSpc>
                <a:spcPct val="90000"/>
              </a:lnSpc>
              <a:spcBef>
                <a:spcPct val="0"/>
              </a:spcBef>
              <a:spcAft>
                <a:spcPct val="15000"/>
              </a:spcAft>
              <a:buFont typeface="Arial" panose="020B0604020202020204" pitchFamily="34" charset="0"/>
              <a:buChar char="•"/>
            </a:pPr>
            <a:r>
              <a:rPr lang="en-US" sz="2400" kern="1200" dirty="0"/>
              <a:t>Number of diagnostic evaluations completed </a:t>
            </a:r>
            <a:endParaRPr lang="en-US" sz="2400" i="1" kern="1200" dirty="0"/>
          </a:p>
          <a:p>
            <a:pPr marL="342900" lvl="1" indent="-342900" algn="l" defTabSz="1066800" rtl="0">
              <a:lnSpc>
                <a:spcPct val="90000"/>
              </a:lnSpc>
              <a:spcBef>
                <a:spcPct val="0"/>
              </a:spcBef>
              <a:spcAft>
                <a:spcPct val="15000"/>
              </a:spcAft>
              <a:buFont typeface="Arial" panose="020B0604020202020204" pitchFamily="34" charset="0"/>
              <a:buChar char="•"/>
            </a:pPr>
            <a:r>
              <a:rPr lang="en-US" sz="2400" kern="1200" dirty="0"/>
              <a:t>Understanding of the complexity of </a:t>
            </a:r>
            <a:r>
              <a:rPr lang="en-US" sz="2400" kern="1200" dirty="0">
                <a:latin typeface="Gill Sans MT" panose="020B0502020104020203"/>
              </a:rPr>
              <a:t>care</a:t>
            </a:r>
          </a:p>
          <a:p>
            <a:pPr marL="342900" lvl="1" indent="-342900" algn="l" defTabSz="1066800">
              <a:lnSpc>
                <a:spcPct val="90000"/>
              </a:lnSpc>
              <a:spcBef>
                <a:spcPct val="0"/>
              </a:spcBef>
              <a:spcAft>
                <a:spcPct val="15000"/>
              </a:spcAft>
              <a:buFont typeface="Arial" panose="020B0604020202020204" pitchFamily="34" charset="0"/>
              <a:buChar char="•"/>
            </a:pPr>
            <a:r>
              <a:rPr lang="en-US" sz="2400" kern="1200" dirty="0">
                <a:latin typeface="Gill Sans MT" panose="020B0502020104020203"/>
              </a:rPr>
              <a:t>Importance</a:t>
            </a:r>
            <a:r>
              <a:rPr lang="en-US" sz="2400" kern="1200" dirty="0"/>
              <a:t> of a community of practice and continuing education</a:t>
            </a:r>
            <a:endParaRPr lang="en-US" sz="2400" i="1" kern="1200" dirty="0"/>
          </a:p>
        </p:txBody>
      </p:sp>
      <p:sp>
        <p:nvSpPr>
          <p:cNvPr id="8" name="Arrow: Down 7" descr="Arrow pointing downward. next to a list of things that have decreased following participation in ECHO ">
            <a:extLst>
              <a:ext uri="{FF2B5EF4-FFF2-40B4-BE49-F238E27FC236}">
                <a16:creationId xmlns:a16="http://schemas.microsoft.com/office/drawing/2014/main" id="{62606248-B23F-FA68-88F2-EF275A1A2072}"/>
              </a:ext>
            </a:extLst>
          </p:cNvPr>
          <p:cNvSpPr/>
          <p:nvPr/>
        </p:nvSpPr>
        <p:spPr>
          <a:xfrm>
            <a:off x="873267" y="3522048"/>
            <a:ext cx="2910890" cy="2183167"/>
          </a:xfrm>
          <a:prstGeom prst="downArrow">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9" name="Freeform: Shape 8">
            <a:extLst>
              <a:ext uri="{FF2B5EF4-FFF2-40B4-BE49-F238E27FC236}">
                <a16:creationId xmlns:a16="http://schemas.microsoft.com/office/drawing/2014/main" id="{DDE26182-4F05-6F02-748A-3FAEEC22A25E}"/>
              </a:ext>
            </a:extLst>
          </p:cNvPr>
          <p:cNvSpPr/>
          <p:nvPr/>
        </p:nvSpPr>
        <p:spPr>
          <a:xfrm>
            <a:off x="4016829" y="3442785"/>
            <a:ext cx="7560343" cy="2183167"/>
          </a:xfrm>
          <a:custGeom>
            <a:avLst/>
            <a:gdLst>
              <a:gd name="csX0" fmla="*/ 0 w 7133861"/>
              <a:gd name="csY0" fmla="*/ 0 h 2183167"/>
              <a:gd name="csX1" fmla="*/ 7133861 w 7133861"/>
              <a:gd name="csY1" fmla="*/ 0 h 2183167"/>
              <a:gd name="csX2" fmla="*/ 7133861 w 7133861"/>
              <a:gd name="csY2" fmla="*/ 2183167 h 2183167"/>
              <a:gd name="csX3" fmla="*/ 0 w 7133861"/>
              <a:gd name="csY3" fmla="*/ 2183167 h 2183167"/>
              <a:gd name="csX4" fmla="*/ 0 w 7133861"/>
              <a:gd name="csY4" fmla="*/ 0 h 2183167"/>
            </a:gdLst>
            <a:ahLst/>
            <a:cxnLst>
              <a:cxn ang="0">
                <a:pos x="csX0" y="csY0"/>
              </a:cxn>
              <a:cxn ang="0">
                <a:pos x="csX1" y="csY1"/>
              </a:cxn>
              <a:cxn ang="0">
                <a:pos x="csX2" y="csY2"/>
              </a:cxn>
              <a:cxn ang="0">
                <a:pos x="csX3" y="csY3"/>
              </a:cxn>
              <a:cxn ang="0">
                <a:pos x="csX4" y="csY4"/>
              </a:cxn>
            </a:cxnLst>
            <a:rect l="l" t="t" r="r" b="b"/>
            <a:pathLst>
              <a:path w="7133861" h="2183167">
                <a:moveTo>
                  <a:pt x="0" y="0"/>
                </a:moveTo>
                <a:lnTo>
                  <a:pt x="7133861" y="0"/>
                </a:lnTo>
                <a:lnTo>
                  <a:pt x="7133861" y="2183167"/>
                </a:lnTo>
                <a:lnTo>
                  <a:pt x="0" y="218316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2240" tIns="0" rIns="142240" bIns="142240" numCol="1" spcCol="1270" anchor="ctr" anchorCtr="0">
            <a:noAutofit/>
          </a:bodyPr>
          <a:lstStyle/>
          <a:p>
            <a:pPr marL="0" lvl="0" indent="0" algn="l" defTabSz="889000">
              <a:lnSpc>
                <a:spcPct val="90000"/>
              </a:lnSpc>
              <a:spcBef>
                <a:spcPct val="0"/>
              </a:spcBef>
              <a:spcAft>
                <a:spcPct val="35000"/>
              </a:spcAft>
              <a:buNone/>
            </a:pPr>
            <a:r>
              <a:rPr lang="en-US" sz="2800" b="1" kern="1200" dirty="0"/>
              <a:t>Decreased:</a:t>
            </a:r>
          </a:p>
          <a:p>
            <a:pPr marL="228600" lvl="1" indent="-228600" algn="l" defTabSz="889000">
              <a:lnSpc>
                <a:spcPct val="90000"/>
              </a:lnSpc>
              <a:spcBef>
                <a:spcPct val="0"/>
              </a:spcBef>
              <a:spcAft>
                <a:spcPct val="15000"/>
              </a:spcAft>
              <a:buChar char="•"/>
            </a:pPr>
            <a:r>
              <a:rPr lang="en-US" sz="2400" kern="1200" dirty="0"/>
              <a:t>Perception of barriers to supporting individuals with ASD</a:t>
            </a:r>
            <a:endParaRPr lang="en-US" sz="2400" i="1" kern="1200" dirty="0"/>
          </a:p>
          <a:p>
            <a:pPr marL="228600" lvl="1" indent="-228600" algn="l" defTabSz="889000">
              <a:lnSpc>
                <a:spcPct val="90000"/>
              </a:lnSpc>
              <a:spcBef>
                <a:spcPct val="0"/>
              </a:spcBef>
              <a:spcAft>
                <a:spcPct val="15000"/>
              </a:spcAft>
              <a:buChar char="•"/>
            </a:pPr>
            <a:r>
              <a:rPr lang="en-US" sz="2400" kern="1200" dirty="0"/>
              <a:t>Feelings of isolation</a:t>
            </a:r>
            <a:endParaRPr lang="en-US" sz="2400" i="1" kern="1200" dirty="0"/>
          </a:p>
          <a:p>
            <a:pPr marL="228600" lvl="1" indent="-228600" algn="l" defTabSz="889000">
              <a:lnSpc>
                <a:spcPct val="90000"/>
              </a:lnSpc>
              <a:spcBef>
                <a:spcPct val="0"/>
              </a:spcBef>
              <a:spcAft>
                <a:spcPct val="15000"/>
              </a:spcAft>
              <a:buChar char="•"/>
            </a:pPr>
            <a:r>
              <a:rPr lang="en-US" sz="2400" kern="1200" dirty="0"/>
              <a:t>Referrals for evaluations at Autism Center </a:t>
            </a:r>
            <a:endParaRPr lang="en-US" sz="2400" i="1" kern="1200" dirty="0"/>
          </a:p>
        </p:txBody>
      </p:sp>
      <p:sp>
        <p:nvSpPr>
          <p:cNvPr id="5" name="Rectangle: Rounded Corners 4">
            <a:extLst>
              <a:ext uri="{FF2B5EF4-FFF2-40B4-BE49-F238E27FC236}">
                <a16:creationId xmlns:a16="http://schemas.microsoft.com/office/drawing/2014/main" id="{89498A50-80F9-4459-8D36-3D72AB49CA94}"/>
              </a:ext>
            </a:extLst>
          </p:cNvPr>
          <p:cNvSpPr/>
          <p:nvPr/>
        </p:nvSpPr>
        <p:spPr>
          <a:xfrm>
            <a:off x="304801" y="5766629"/>
            <a:ext cx="11582397" cy="936175"/>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457200"/>
            <a:r>
              <a:rPr lang="en-US" sz="2400" dirty="0">
                <a:solidFill>
                  <a:schemeClr val="tx1"/>
                </a:solidFill>
                <a:latin typeface="Gill Sans MT" panose="020B0502020104020203"/>
              </a:rPr>
              <a:t>Ongoing challenges with low reimbursement rates, variable administrative support, difficulty accessing resources following a diagnosis, and no change in practice barriers</a:t>
            </a:r>
          </a:p>
        </p:txBody>
      </p:sp>
    </p:spTree>
    <p:extLst>
      <p:ext uri="{BB962C8B-B14F-4D97-AF65-F5344CB8AC3E}">
        <p14:creationId xmlns:p14="http://schemas.microsoft.com/office/powerpoint/2010/main" val="191905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97B3894-CAD3-B129-D9CD-F00057AC6525}"/>
              </a:ext>
              <a:ext uri="{C183D7F6-B498-43B3-948B-1728B52AA6E4}">
                <adec:decorative xmlns:adec="http://schemas.microsoft.com/office/drawing/2017/decorative" val="1"/>
              </a:ext>
            </a:extLst>
          </p:cNvPr>
          <p:cNvSpPr/>
          <p:nvPr/>
        </p:nvSpPr>
        <p:spPr>
          <a:xfrm>
            <a:off x="5546430" y="0"/>
            <a:ext cx="6645569"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a:extLst>
              <a:ext uri="{C183D7F6-B498-43B3-948B-1728B52AA6E4}">
                <adec:decorative xmlns:adec="http://schemas.microsoft.com/office/drawing/2017/decorative" val="1"/>
              </a:ext>
            </a:extLst>
          </p:cNvPr>
          <p:cNvGrpSpPr/>
          <p:nvPr/>
        </p:nvGrpSpPr>
        <p:grpSpPr>
          <a:xfrm>
            <a:off x="0" y="3429000"/>
            <a:ext cx="5546389" cy="3429000"/>
            <a:chOff x="0" y="0"/>
            <a:chExt cx="8319580" cy="5143500"/>
          </a:xfrm>
        </p:grpSpPr>
        <p:sp>
          <p:nvSpPr>
            <p:cNvPr id="3" name="Freeform 3"/>
            <p:cNvSpPr/>
            <p:nvPr/>
          </p:nvSpPr>
          <p:spPr>
            <a:xfrm>
              <a:off x="0" y="0"/>
              <a:ext cx="8319642" cy="5143500"/>
            </a:xfrm>
            <a:custGeom>
              <a:avLst/>
              <a:gdLst/>
              <a:ahLst/>
              <a:cxnLst/>
              <a:rect l="l" t="t" r="r" b="b"/>
              <a:pathLst>
                <a:path w="8319642" h="5143500">
                  <a:moveTo>
                    <a:pt x="0" y="0"/>
                  </a:moveTo>
                  <a:lnTo>
                    <a:pt x="0" y="5143500"/>
                  </a:lnTo>
                  <a:lnTo>
                    <a:pt x="8319642" y="5143500"/>
                  </a:lnTo>
                  <a:lnTo>
                    <a:pt x="8319642" y="0"/>
                  </a:lnTo>
                  <a:close/>
                </a:path>
              </a:pathLst>
            </a:custGeom>
            <a:solidFill>
              <a:srgbClr val="FFFFFF"/>
            </a:solidFill>
          </p:spPr>
          <p:txBody>
            <a:bodyPr/>
            <a:lstStyle/>
            <a:p>
              <a:endParaRPr lang="en-US"/>
            </a:p>
          </p:txBody>
        </p:sp>
      </p:grpSp>
      <p:sp>
        <p:nvSpPr>
          <p:cNvPr id="9" name="Title 8">
            <a:extLst>
              <a:ext uri="{FF2B5EF4-FFF2-40B4-BE49-F238E27FC236}">
                <a16:creationId xmlns:a16="http://schemas.microsoft.com/office/drawing/2014/main" id="{5F8CC4DD-EC06-C2A5-FE49-6F6662EAD2E5}"/>
              </a:ext>
            </a:extLst>
          </p:cNvPr>
          <p:cNvSpPr txBox="1">
            <a:spLocks noGrp="1"/>
          </p:cNvSpPr>
          <p:nvPr>
            <p:ph type="title" idx="4294967295"/>
          </p:nvPr>
        </p:nvSpPr>
        <p:spPr>
          <a:xfrm>
            <a:off x="5821214" y="1438862"/>
            <a:ext cx="6096000" cy="8754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ts val="6533"/>
              </a:lnSpc>
              <a:spcBef>
                <a:spcPts val="0"/>
              </a:spcBef>
              <a:spcAft>
                <a:spcPts val="0"/>
              </a:spcAft>
              <a:buClrTx/>
              <a:buSzTx/>
              <a:buFontTx/>
              <a:buNone/>
              <a:tabLst/>
              <a:defRPr/>
            </a:pPr>
            <a:r>
              <a:rPr kumimoji="0" lang="en-US" sz="4666" b="1" i="0" u="none" strike="noStrike" kern="0" cap="none" spc="0" normalizeH="0" baseline="0" noProof="0" dirty="0">
                <a:ln>
                  <a:noFill/>
                </a:ln>
                <a:solidFill>
                  <a:schemeClr val="bg1"/>
                </a:solidFill>
                <a:effectLst/>
                <a:uLnTx/>
                <a:uFillTx/>
                <a:latin typeface="+mn-lt"/>
                <a:ea typeface="Encode Sans Normal 1 Bold"/>
                <a:cs typeface="Encode Sans Normal 1 Bold"/>
                <a:sym typeface="Encode Sans Normal 1 Bold"/>
              </a:rPr>
              <a:t>Thank You!</a:t>
            </a:r>
          </a:p>
        </p:txBody>
      </p:sp>
      <p:sp>
        <p:nvSpPr>
          <p:cNvPr id="13" name="TextBox 13"/>
          <p:cNvSpPr txBox="1"/>
          <p:nvPr/>
        </p:nvSpPr>
        <p:spPr>
          <a:xfrm>
            <a:off x="6012355" y="3045052"/>
            <a:ext cx="5713719" cy="2450286"/>
          </a:xfrm>
          <a:prstGeom prst="rect">
            <a:avLst/>
          </a:prstGeom>
        </p:spPr>
        <p:txBody>
          <a:bodyPr wrap="square" lIns="0" tIns="0" rIns="0" bIns="0" rtlCol="0" anchor="t">
            <a:spAutoFit/>
          </a:bodyPr>
          <a:lstStyle/>
          <a:p>
            <a:pPr algn="ctr">
              <a:lnSpc>
                <a:spcPts val="6533"/>
              </a:lnSpc>
            </a:pPr>
            <a:r>
              <a:rPr lang="en-US" sz="4666" b="1" dirty="0">
                <a:solidFill>
                  <a:schemeClr val="bg1"/>
                </a:solidFill>
                <a:latin typeface="+mn-lt"/>
                <a:ea typeface="Encode Sans Normal 1 Bold"/>
                <a:cs typeface="Encode Sans Normal 1 Bold"/>
                <a:sym typeface="Encode Sans Normal 1 Bold"/>
              </a:rPr>
              <a:t>Please reach out to </a:t>
            </a:r>
            <a:r>
              <a:rPr lang="en-US" sz="4666" b="1" dirty="0">
                <a:solidFill>
                  <a:schemeClr val="bg1"/>
                </a:solidFill>
                <a:latin typeface="+mn-lt"/>
                <a:ea typeface="Encode Sans Normal 1 Bold"/>
                <a:cs typeface="Encode Sans Normal 1 Bold"/>
                <a:sym typeface="Encode Sans Normal 1 Bold"/>
                <a:hlinkClick r:id="rId3">
                  <a:extLst>
                    <a:ext uri="{A12FA001-AC4F-418D-AE19-62706E023703}">
                      <ahyp:hlinkClr xmlns:ahyp="http://schemas.microsoft.com/office/drawing/2018/hyperlinkcolor" val="tx"/>
                    </a:ext>
                  </a:extLst>
                </a:hlinkClick>
              </a:rPr>
              <a:t>karisc1@uw.edu</a:t>
            </a:r>
            <a:r>
              <a:rPr lang="en-US" sz="4666" b="1" dirty="0">
                <a:solidFill>
                  <a:schemeClr val="bg1"/>
                </a:solidFill>
                <a:latin typeface="+mn-lt"/>
                <a:ea typeface="Encode Sans Normal 1 Bold"/>
                <a:cs typeface="Encode Sans Normal 1 Bold"/>
                <a:sym typeface="Encode Sans Normal 1 Bold"/>
              </a:rPr>
              <a:t> with any questions</a:t>
            </a:r>
          </a:p>
        </p:txBody>
      </p:sp>
      <p:sp>
        <p:nvSpPr>
          <p:cNvPr id="5" name="Freeform 5" descr="WA INCLUDE logo with subtext of Educate. Promote. Empower. ">
            <a:extLst>
              <a:ext uri="{C183D7F6-B498-43B3-948B-1728B52AA6E4}">
                <adec:decorative xmlns:adec="http://schemas.microsoft.com/office/drawing/2017/decorative" val="0"/>
              </a:ext>
            </a:extLst>
          </p:cNvPr>
          <p:cNvSpPr/>
          <p:nvPr/>
        </p:nvSpPr>
        <p:spPr>
          <a:xfrm>
            <a:off x="507308" y="3957529"/>
            <a:ext cx="4229100" cy="1257300"/>
          </a:xfrm>
          <a:custGeom>
            <a:avLst/>
            <a:gdLst/>
            <a:ahLst/>
            <a:cxnLst/>
            <a:rect l="l" t="t" r="r" b="b"/>
            <a:pathLst>
              <a:path w="6343650" h="1885950">
                <a:moveTo>
                  <a:pt x="0" y="0"/>
                </a:moveTo>
                <a:lnTo>
                  <a:pt x="6343650" y="0"/>
                </a:lnTo>
                <a:lnTo>
                  <a:pt x="6343650" y="1885950"/>
                </a:lnTo>
                <a:lnTo>
                  <a:pt x="0" y="1885950"/>
                </a:lnTo>
                <a:lnTo>
                  <a:pt x="0" y="0"/>
                </a:lnTo>
                <a:close/>
              </a:path>
            </a:pathLst>
          </a:custGeom>
          <a:blipFill>
            <a:blip r:embed="rId4"/>
            <a:stretch>
              <a:fillRect/>
            </a:stretch>
          </a:blipFill>
        </p:spPr>
        <p:txBody>
          <a:bodyPr/>
          <a:lstStyle/>
          <a:p>
            <a:endParaRPr lang="en-US"/>
          </a:p>
        </p:txBody>
      </p:sp>
      <p:sp>
        <p:nvSpPr>
          <p:cNvPr id="14" name="TextBox 14"/>
          <p:cNvSpPr txBox="1"/>
          <p:nvPr/>
        </p:nvSpPr>
        <p:spPr>
          <a:xfrm>
            <a:off x="1784718" y="5557279"/>
            <a:ext cx="1777067" cy="328551"/>
          </a:xfrm>
          <a:prstGeom prst="rect">
            <a:avLst/>
          </a:prstGeom>
        </p:spPr>
        <p:txBody>
          <a:bodyPr lIns="0" tIns="0" rIns="0" bIns="0" rtlCol="0" anchor="t">
            <a:spAutoFit/>
          </a:bodyPr>
          <a:lstStyle/>
          <a:p>
            <a:pPr algn="l">
              <a:lnSpc>
                <a:spcPts val="2841"/>
              </a:lnSpc>
            </a:pPr>
            <a:r>
              <a:rPr lang="en-US" sz="2029" b="1" dirty="0">
                <a:solidFill>
                  <a:srgbClr val="00696A"/>
                </a:solidFill>
                <a:latin typeface="Encode Sans Normal 1 Bold"/>
                <a:ea typeface="Encode Sans Normal 1 Bold"/>
                <a:cs typeface="Encode Sans Normal 1 Bold"/>
                <a:sym typeface="Encode Sans Normal 1 Bold"/>
              </a:rPr>
              <a:t>Our partners:</a:t>
            </a:r>
          </a:p>
        </p:txBody>
      </p:sp>
      <p:sp>
        <p:nvSpPr>
          <p:cNvPr id="7" name="Freeform 7" descr="Logo for the University of Washington">
            <a:extLst>
              <a:ext uri="{C183D7F6-B498-43B3-948B-1728B52AA6E4}">
                <adec:decorative xmlns:adec="http://schemas.microsoft.com/office/drawing/2017/decorative" val="0"/>
              </a:ext>
            </a:extLst>
          </p:cNvPr>
          <p:cNvSpPr/>
          <p:nvPr/>
        </p:nvSpPr>
        <p:spPr>
          <a:xfrm>
            <a:off x="596670" y="6037910"/>
            <a:ext cx="939800" cy="558800"/>
          </a:xfrm>
          <a:custGeom>
            <a:avLst/>
            <a:gdLst/>
            <a:ahLst/>
            <a:cxnLst/>
            <a:rect l="l" t="t" r="r" b="b"/>
            <a:pathLst>
              <a:path w="1409700" h="838200">
                <a:moveTo>
                  <a:pt x="0" y="0"/>
                </a:moveTo>
                <a:lnTo>
                  <a:pt x="1409700" y="0"/>
                </a:lnTo>
                <a:lnTo>
                  <a:pt x="1409700" y="838200"/>
                </a:lnTo>
                <a:lnTo>
                  <a:pt x="0" y="838200"/>
                </a:lnTo>
                <a:lnTo>
                  <a:pt x="0" y="0"/>
                </a:lnTo>
                <a:close/>
              </a:path>
            </a:pathLst>
          </a:custGeom>
          <a:blipFill>
            <a:blip r:embed="rId5"/>
            <a:stretch>
              <a:fillRect/>
            </a:stretch>
          </a:blipFill>
        </p:spPr>
        <p:txBody>
          <a:bodyPr/>
          <a:lstStyle/>
          <a:p>
            <a:endParaRPr lang="en-US"/>
          </a:p>
        </p:txBody>
      </p:sp>
      <p:sp>
        <p:nvSpPr>
          <p:cNvPr id="6" name="Freeform 6" descr="Logo for the Heath Care Authority">
            <a:extLst>
              <a:ext uri="{C183D7F6-B498-43B3-948B-1728B52AA6E4}">
                <adec:decorative xmlns:adec="http://schemas.microsoft.com/office/drawing/2017/decorative" val="0"/>
              </a:ext>
            </a:extLst>
          </p:cNvPr>
          <p:cNvSpPr/>
          <p:nvPr/>
        </p:nvSpPr>
        <p:spPr>
          <a:xfrm>
            <a:off x="1731834" y="6077744"/>
            <a:ext cx="1619250" cy="482600"/>
          </a:xfrm>
          <a:custGeom>
            <a:avLst/>
            <a:gdLst/>
            <a:ahLst/>
            <a:cxnLst/>
            <a:rect l="l" t="t" r="r" b="b"/>
            <a:pathLst>
              <a:path w="2428875" h="723900">
                <a:moveTo>
                  <a:pt x="0" y="0"/>
                </a:moveTo>
                <a:lnTo>
                  <a:pt x="2428875" y="0"/>
                </a:lnTo>
                <a:lnTo>
                  <a:pt x="2428875" y="723900"/>
                </a:lnTo>
                <a:lnTo>
                  <a:pt x="0" y="723900"/>
                </a:lnTo>
                <a:lnTo>
                  <a:pt x="0" y="0"/>
                </a:lnTo>
                <a:close/>
              </a:path>
            </a:pathLst>
          </a:custGeom>
          <a:blipFill>
            <a:blip r:embed="rId6"/>
            <a:stretch>
              <a:fillRect/>
            </a:stretch>
          </a:blipFill>
        </p:spPr>
        <p:txBody>
          <a:bodyPr/>
          <a:lstStyle/>
          <a:p>
            <a:endParaRPr lang="en-US"/>
          </a:p>
        </p:txBody>
      </p:sp>
      <p:sp>
        <p:nvSpPr>
          <p:cNvPr id="8" name="Freeform 8" descr="Logo for UW LEND">
            <a:extLst>
              <a:ext uri="{C183D7F6-B498-43B3-948B-1728B52AA6E4}">
                <adec:decorative xmlns:adec="http://schemas.microsoft.com/office/drawing/2017/decorative" val="0"/>
              </a:ext>
            </a:extLst>
          </p:cNvPr>
          <p:cNvSpPr/>
          <p:nvPr/>
        </p:nvSpPr>
        <p:spPr>
          <a:xfrm>
            <a:off x="3545590" y="5913044"/>
            <a:ext cx="1320800" cy="825500"/>
          </a:xfrm>
          <a:custGeom>
            <a:avLst/>
            <a:gdLst/>
            <a:ahLst/>
            <a:cxnLst/>
            <a:rect l="l" t="t" r="r" b="b"/>
            <a:pathLst>
              <a:path w="1981200" h="1238250">
                <a:moveTo>
                  <a:pt x="0" y="0"/>
                </a:moveTo>
                <a:lnTo>
                  <a:pt x="1981200" y="0"/>
                </a:lnTo>
                <a:lnTo>
                  <a:pt x="1981200" y="1238250"/>
                </a:lnTo>
                <a:lnTo>
                  <a:pt x="0" y="1238250"/>
                </a:lnTo>
                <a:lnTo>
                  <a:pt x="0" y="0"/>
                </a:lnTo>
                <a:close/>
              </a:path>
            </a:pathLst>
          </a:custGeom>
          <a:blipFill>
            <a:blip r:embed="rId7"/>
            <a:stretch>
              <a:fillRect/>
            </a:stretch>
          </a:blipFill>
        </p:spPr>
        <p:txBody>
          <a:bodyPr/>
          <a:lstStyle/>
          <a:p>
            <a:endParaRPr lang="en-US"/>
          </a:p>
        </p:txBody>
      </p:sp>
      <p:pic>
        <p:nvPicPr>
          <p:cNvPr id="17" name="object 3">
            <a:extLst>
              <a:ext uri="{FF2B5EF4-FFF2-40B4-BE49-F238E27FC236}">
                <a16:creationId xmlns:a16="http://schemas.microsoft.com/office/drawing/2014/main" id="{CF05894A-169F-C097-2B48-DEE4B184E328}"/>
              </a:ext>
              <a:ext uri="{C183D7F6-B498-43B3-948B-1728B52AA6E4}">
                <adec:decorative xmlns:adec="http://schemas.microsoft.com/office/drawing/2017/decorative" val="1"/>
              </a:ext>
            </a:extLst>
          </p:cNvPr>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0" y="9787"/>
            <a:ext cx="5546430" cy="3495413"/>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3403C"/>
      </a:dk2>
      <a:lt2>
        <a:srgbClr val="7A8685"/>
      </a:lt2>
      <a:accent1>
        <a:srgbClr val="00696A"/>
      </a:accent1>
      <a:accent2>
        <a:srgbClr val="13403C"/>
      </a:accent2>
      <a:accent3>
        <a:srgbClr val="619187"/>
      </a:accent3>
      <a:accent4>
        <a:srgbClr val="D8D8D8"/>
      </a:accent4>
      <a:accent5>
        <a:srgbClr val="9EBEB7"/>
      </a:accent5>
      <a:accent6>
        <a:srgbClr val="595959"/>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5AC2EF6E217E4B84F96E365B4011DA" ma:contentTypeVersion="11" ma:contentTypeDescription="Create a new document." ma:contentTypeScope="" ma:versionID="678d73e4eb4628bea710d139501ccfd1">
  <xsd:schema xmlns:xsd="http://www.w3.org/2001/XMLSchema" xmlns:xs="http://www.w3.org/2001/XMLSchema" xmlns:p="http://schemas.microsoft.com/office/2006/metadata/properties" xmlns:ns2="5dc62b67-fe47-4e9c-bb0f-b2e32866b97d" xmlns:ns3="24b11031-0ae1-47cc-9e6a-3cd303910979" targetNamespace="http://schemas.microsoft.com/office/2006/metadata/properties" ma:root="true" ma:fieldsID="bfdd9953bc4d2d16271de23cd635e7c8" ns2:_="" ns3:_="">
    <xsd:import namespace="5dc62b67-fe47-4e9c-bb0f-b2e32866b97d"/>
    <xsd:import namespace="24b11031-0ae1-47cc-9e6a-3cd3039109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c62b67-fe47-4e9c-bb0f-b2e32866b9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b11031-0ae1-47cc-9e6a-3cd30391097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16aa468-4376-4d31-ba55-c1a001c5b75b}" ma:internalName="TaxCatchAll" ma:showField="CatchAllData" ma:web="24b11031-0ae1-47cc-9e6a-3cd3039109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dc62b67-fe47-4e9c-bb0f-b2e32866b97d">
      <Terms xmlns="http://schemas.microsoft.com/office/infopath/2007/PartnerControls"/>
    </lcf76f155ced4ddcb4097134ff3c332f>
    <TaxCatchAll xmlns="24b11031-0ae1-47cc-9e6a-3cd303910979" xsi:nil="true"/>
  </documentManagement>
</p:properties>
</file>

<file path=customXml/itemProps1.xml><?xml version="1.0" encoding="utf-8"?>
<ds:datastoreItem xmlns:ds="http://schemas.openxmlformats.org/officeDocument/2006/customXml" ds:itemID="{C169BE97-452B-448C-BB21-7D1F8EA4700E}">
  <ds:schemaRefs>
    <ds:schemaRef ds:uri="http://schemas.microsoft.com/sharepoint/v3/contenttype/forms"/>
  </ds:schemaRefs>
</ds:datastoreItem>
</file>

<file path=customXml/itemProps2.xml><?xml version="1.0" encoding="utf-8"?>
<ds:datastoreItem xmlns:ds="http://schemas.openxmlformats.org/officeDocument/2006/customXml" ds:itemID="{587B38F8-76EC-4574-8A85-4068048DE4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c62b67-fe47-4e9c-bb0f-b2e32866b97d"/>
    <ds:schemaRef ds:uri="24b11031-0ae1-47cc-9e6a-3cd3039109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188847-0B77-4955-990B-74EAF2CA0FEF}">
  <ds:schemaRefs>
    <ds:schemaRef ds:uri="5dc62b67-fe47-4e9c-bb0f-b2e32866b97d"/>
    <ds:schemaRef ds:uri="http://schemas.microsoft.com/office/2006/documentManagement/types"/>
    <ds:schemaRef ds:uri="http://www.w3.org/XML/1998/namespace"/>
    <ds:schemaRef ds:uri="24b11031-0ae1-47cc-9e6a-3cd303910979"/>
    <ds:schemaRef ds:uri="http://purl.org/dc/terms/"/>
    <ds:schemaRef ds:uri="http://schemas.openxmlformats.org/package/2006/metadata/core-properties"/>
    <ds:schemaRef ds:uri="http://schemas.microsoft.com/office/infopath/2007/PartnerControls"/>
    <ds:schemaRef ds:uri="http://schemas.microsoft.com/office/2006/metadata/properties"/>
    <ds:schemaRef ds:uri="http://purl.org/dc/dcmitype/"/>
    <ds:schemaRef ds:uri="http://purl.org/dc/elements/1.1/"/>
  </ds:schemaRefs>
</ds:datastoreItem>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emplate/>
  <TotalTime>381</TotalTime>
  <Words>2084</Words>
  <Application>Microsoft Macintosh PowerPoint</Application>
  <PresentationFormat>Widescreen</PresentationFormat>
  <Paragraphs>175</Paragraphs>
  <Slides>14</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Calibri</vt:lpstr>
      <vt:lpstr>Century Gothic</vt:lpstr>
      <vt:lpstr>Encode Sans Normal 1 Bold</vt:lpstr>
      <vt:lpstr>Gill Sans MT</vt:lpstr>
      <vt:lpstr>Helvetica Neue</vt:lpstr>
      <vt:lpstr>Office Theme</vt:lpstr>
      <vt:lpstr>An Introduction to Project ECHO through WA INCLUDE</vt:lpstr>
      <vt:lpstr>Objectives</vt:lpstr>
      <vt:lpstr>What is Project ECHO?</vt:lpstr>
      <vt:lpstr>ECHO Expansion</vt:lpstr>
      <vt:lpstr>ECHO is a Learning Collaborative</vt:lpstr>
      <vt:lpstr>Key Principles of ECHO</vt:lpstr>
      <vt:lpstr>The ECHO Session Structure (90-minute session)</vt:lpstr>
      <vt:lpstr>Your WA INCLUDE ECHO team</vt:lpstr>
      <vt:lpstr>More about this ECHO series</vt:lpstr>
      <vt:lpstr>Other WA INCLUDE ECHO Programs</vt:lpstr>
      <vt:lpstr>So how do you participate? </vt:lpstr>
      <vt:lpstr>Why is data so important? </vt:lpstr>
      <vt:lpstr>Community Impact of ECHO at WA INCLUDE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Theresa Hwee</dc:creator>
  <cp:lastModifiedBy>Ryan DeCarsky</cp:lastModifiedBy>
  <cp:revision>6</cp:revision>
  <dcterms:created xsi:type="dcterms:W3CDTF">2026-08-10T19:06:14Z</dcterms:created>
  <dcterms:modified xsi:type="dcterms:W3CDTF">2026-09-21T22:16:56Z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0x010100AB5AC2EF6E217E4B84F96E365B4011DA</vt:lpwstr>
  </property>
  <property fmtid="{D5CDD505-2E9C-101B-9397-08002B2CF9AE}" pid="3" name="Created">
    <vt:filetime>2026-05-26T00:00:00Z</vt:filetime>
  </property>
  <property fmtid="{D5CDD505-2E9C-101B-9397-08002B2CF9AE}" pid="4" name="Creator">
    <vt:lpwstr>Acrobat PDFMaker 26 for PowerPoint</vt:lpwstr>
  </property>
  <property fmtid="{D5CDD505-2E9C-101B-9397-08002B2CF9AE}" pid="5" name="LastSaved">
    <vt:filetime>2026-08-10T00:00:00Z</vt:filetime>
  </property>
  <property fmtid="{D5CDD505-2E9C-101B-9397-08002B2CF9AE}" pid="6" name="Producer">
    <vt:lpwstr>Adobe PDF Library 26.1.59</vt:lpwstr>
  </property>
  <property fmtid="{D5CDD505-2E9C-101B-9397-08002B2CF9AE}" pid="7" name="MediaServiceImageTags">
    <vt:lpwstr/>
  </property>
</Properties>
</file>